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Default Extension="sldx" ContentType="application/vnd.openxmlformats-officedocument.presentationml.slide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Override PartName="/ppt/charts/chart6.xml" ContentType="application/vnd.openxmlformats-officedocument.drawingml.chart+xml"/>
  <Override PartName="/ppt/diagrams/data3.xml" ContentType="application/vnd.openxmlformats-officedocument.drawingml.diagramData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</p:sldMasterIdLst>
  <p:notesMasterIdLst>
    <p:notesMasterId r:id="rId40"/>
  </p:notesMasterIdLst>
  <p:handoutMasterIdLst>
    <p:handoutMasterId r:id="rId41"/>
  </p:handoutMasterIdLst>
  <p:sldIdLst>
    <p:sldId id="309" r:id="rId2"/>
    <p:sldId id="422" r:id="rId3"/>
    <p:sldId id="444" r:id="rId4"/>
    <p:sldId id="420" r:id="rId5"/>
    <p:sldId id="421" r:id="rId6"/>
    <p:sldId id="423" r:id="rId7"/>
    <p:sldId id="424" r:id="rId8"/>
    <p:sldId id="425" r:id="rId9"/>
    <p:sldId id="426" r:id="rId10"/>
    <p:sldId id="428" r:id="rId11"/>
    <p:sldId id="429" r:id="rId12"/>
    <p:sldId id="416" r:id="rId13"/>
    <p:sldId id="441" r:id="rId14"/>
    <p:sldId id="448" r:id="rId15"/>
    <p:sldId id="430" r:id="rId16"/>
    <p:sldId id="431" r:id="rId17"/>
    <p:sldId id="432" r:id="rId18"/>
    <p:sldId id="449" r:id="rId19"/>
    <p:sldId id="450" r:id="rId20"/>
    <p:sldId id="451" r:id="rId21"/>
    <p:sldId id="454" r:id="rId22"/>
    <p:sldId id="455" r:id="rId23"/>
    <p:sldId id="456" r:id="rId24"/>
    <p:sldId id="452" r:id="rId25"/>
    <p:sldId id="433" r:id="rId26"/>
    <p:sldId id="434" r:id="rId27"/>
    <p:sldId id="445" r:id="rId28"/>
    <p:sldId id="446" r:id="rId29"/>
    <p:sldId id="447" r:id="rId30"/>
    <p:sldId id="443" r:id="rId31"/>
    <p:sldId id="435" r:id="rId32"/>
    <p:sldId id="436" r:id="rId33"/>
    <p:sldId id="437" r:id="rId34"/>
    <p:sldId id="438" r:id="rId35"/>
    <p:sldId id="439" r:id="rId36"/>
    <p:sldId id="440" r:id="rId37"/>
    <p:sldId id="382" r:id="rId38"/>
    <p:sldId id="453" r:id="rId39"/>
  </p:sldIdLst>
  <p:sldSz cx="9144000" cy="5143500" type="screen16x9"/>
  <p:notesSz cx="10020300" cy="6888163"/>
  <p:defaultTextStyle>
    <a:defPPr>
      <a:defRPr lang="ru-RU"/>
    </a:defPPr>
    <a:lvl1pPr marL="0" algn="l" defTabSz="9138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40" algn="l" defTabSz="9138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880" algn="l" defTabSz="9138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820" algn="l" defTabSz="9138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760" algn="l" defTabSz="9138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700" algn="l" defTabSz="9138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640" algn="l" defTabSz="9138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580" algn="l" defTabSz="9138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520" algn="l" defTabSz="9138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 autoAdjust="0"/>
    <p:restoredTop sz="94671" autoAdjust="0"/>
  </p:normalViewPr>
  <p:slideViewPr>
    <p:cSldViewPr>
      <p:cViewPr>
        <p:scale>
          <a:sx n="87" d="100"/>
          <a:sy n="87" d="100"/>
        </p:scale>
        <p:origin x="-78" y="-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4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6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7.xlsx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Категорийность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73.099999999999994</c:v>
                </c:pt>
                <c:pt idx="1">
                  <c:v>71</c:v>
                </c:pt>
                <c:pt idx="2">
                  <c:v>71.900000000000006</c:v>
                </c:pt>
                <c:pt idx="3">
                  <c:v>72.400000000000006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Высшая ув. кат.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10.200000000000001</c:v>
                </c:pt>
                <c:pt idx="1">
                  <c:v>10.6</c:v>
                </c:pt>
                <c:pt idx="2">
                  <c:v>10.9</c:v>
                </c:pt>
                <c:pt idx="3">
                  <c:v>11.9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 кв. кат.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63</c:v>
                </c:pt>
                <c:pt idx="1">
                  <c:v>60</c:v>
                </c:pt>
                <c:pt idx="2">
                  <c:v>60.9</c:v>
                </c:pt>
                <c:pt idx="3">
                  <c:v>60.5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СЗД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13.4</c:v>
                </c:pt>
                <c:pt idx="1">
                  <c:v>15.2</c:v>
                </c:pt>
                <c:pt idx="2">
                  <c:v>14.8</c:v>
                </c:pt>
                <c:pt idx="3">
                  <c:v>13.2</c:v>
                </c:pt>
              </c:numCache>
            </c:numRef>
          </c:val>
        </c:ser>
        <c:axId val="134720512"/>
        <c:axId val="134730496"/>
      </c:barChart>
      <c:catAx>
        <c:axId val="134720512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34730496"/>
        <c:crosses val="autoZero"/>
        <c:auto val="1"/>
        <c:lblAlgn val="ctr"/>
        <c:lblOffset val="100"/>
      </c:catAx>
      <c:valAx>
        <c:axId val="134730496"/>
        <c:scaling>
          <c:orientation val="minMax"/>
        </c:scaling>
        <c:axPos val="l"/>
        <c:majorGridlines/>
        <c:numFmt formatCode="General" sourceLinked="1"/>
        <c:tickLblPos val="nextTo"/>
        <c:crossAx val="13472051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5.6648416659409805E-2"/>
          <c:y val="2.5369771407763215E-2"/>
          <c:w val="0.74162815204096255"/>
          <c:h val="0.8916090803772205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Категорийность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  <c:pt idx="4">
                  <c:v>2020-2021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73.099999999999994</c:v>
                </c:pt>
                <c:pt idx="1">
                  <c:v>71</c:v>
                </c:pt>
                <c:pt idx="2">
                  <c:v>71.900000000000006</c:v>
                </c:pt>
                <c:pt idx="3">
                  <c:v>72.400000000000006</c:v>
                </c:pt>
                <c:pt idx="4">
                  <c:v>73.2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Высшая ув. кат.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  <c:pt idx="4">
                  <c:v>2020-2021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10.200000000000001</c:v>
                </c:pt>
                <c:pt idx="1">
                  <c:v>10.6</c:v>
                </c:pt>
                <c:pt idx="2">
                  <c:v>10.9</c:v>
                </c:pt>
                <c:pt idx="3">
                  <c:v>11.9</c:v>
                </c:pt>
                <c:pt idx="4">
                  <c:v>12.4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 кв. кат.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  <c:pt idx="4">
                  <c:v>2020-2021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63</c:v>
                </c:pt>
                <c:pt idx="1">
                  <c:v>60</c:v>
                </c:pt>
                <c:pt idx="2">
                  <c:v>60.9</c:v>
                </c:pt>
                <c:pt idx="3">
                  <c:v>60.5</c:v>
                </c:pt>
                <c:pt idx="4">
                  <c:v>60.8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СЗД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  <c:pt idx="4">
                  <c:v>2020-2021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13.4</c:v>
                </c:pt>
                <c:pt idx="1">
                  <c:v>15.2</c:v>
                </c:pt>
                <c:pt idx="2">
                  <c:v>14.8</c:v>
                </c:pt>
                <c:pt idx="3">
                  <c:v>13.2</c:v>
                </c:pt>
                <c:pt idx="4">
                  <c:v>12.1</c:v>
                </c:pt>
              </c:numCache>
            </c:numRef>
          </c:val>
        </c:ser>
        <c:axId val="174271872"/>
        <c:axId val="174277760"/>
      </c:barChart>
      <c:catAx>
        <c:axId val="174271872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74277760"/>
        <c:crosses val="autoZero"/>
        <c:auto val="1"/>
        <c:lblAlgn val="ctr"/>
        <c:lblOffset val="100"/>
      </c:catAx>
      <c:valAx>
        <c:axId val="174277760"/>
        <c:scaling>
          <c:orientation val="minMax"/>
        </c:scaling>
        <c:axPos val="l"/>
        <c:majorGridlines/>
        <c:numFmt formatCode="General" sourceLinked="1"/>
        <c:tickLblPos val="nextTo"/>
        <c:crossAx val="17427187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layout/>
    </c:title>
    <c:plotArea>
      <c:layout>
        <c:manualLayout>
          <c:layoutTarget val="inner"/>
          <c:xMode val="edge"/>
          <c:yMode val="edge"/>
          <c:x val="0.21880978419364255"/>
          <c:y val="0.15863110861142374"/>
          <c:w val="0.59961741761446485"/>
          <c:h val="0.73402105986751665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2020 год</c:v>
                </c:pt>
              </c:strCache>
            </c:strRef>
          </c:tx>
          <c:dLbls>
            <c:showVal val="1"/>
          </c:dLbls>
          <c:cat>
            <c:strRef>
              <c:f>Лист1!$A$2:$A$7</c:f>
              <c:strCache>
                <c:ptCount val="6"/>
                <c:pt idx="0">
                  <c:v>Прошли обучение 396</c:v>
                </c:pt>
                <c:pt idx="1">
                  <c:v>Педагоги ДОУ</c:v>
                </c:pt>
                <c:pt idx="2">
                  <c:v>Педагоги СОШ</c:v>
                </c:pt>
                <c:pt idx="3">
                  <c:v>Педагоги ДОД</c:v>
                </c:pt>
                <c:pt idx="4">
                  <c:v>Педагоги СПО</c:v>
                </c:pt>
                <c:pt idx="5">
                  <c:v>Другие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396</c:v>
                </c:pt>
                <c:pt idx="1">
                  <c:v>157</c:v>
                </c:pt>
                <c:pt idx="2">
                  <c:v>202</c:v>
                </c:pt>
                <c:pt idx="3">
                  <c:v>22</c:v>
                </c:pt>
                <c:pt idx="4">
                  <c:v>10</c:v>
                </c:pt>
                <c:pt idx="5">
                  <c:v>5</c:v>
                </c:pt>
              </c:numCache>
            </c:numRef>
          </c:val>
        </c:ser>
        <c:axId val="174663168"/>
        <c:axId val="174664704"/>
      </c:barChart>
      <c:catAx>
        <c:axId val="174663168"/>
        <c:scaling>
          <c:orientation val="minMax"/>
        </c:scaling>
        <c:axPos val="l"/>
        <c:tickLblPos val="nextTo"/>
        <c:crossAx val="174664704"/>
        <c:crosses val="autoZero"/>
        <c:auto val="1"/>
        <c:lblAlgn val="ctr"/>
        <c:lblOffset val="100"/>
      </c:catAx>
      <c:valAx>
        <c:axId val="174664704"/>
        <c:scaling>
          <c:orientation val="minMax"/>
        </c:scaling>
        <c:axPos val="b"/>
        <c:majorGridlines/>
        <c:numFmt formatCode="General" sourceLinked="1"/>
        <c:tickLblPos val="nextTo"/>
        <c:crossAx val="174663168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6420263439292324"/>
          <c:y val="0"/>
          <c:w val="0.81871403227374395"/>
          <c:h val="0.7967729740609899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Lbls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школьный этап</c:v>
                </c:pt>
                <c:pt idx="1">
                  <c:v>кустовой этап</c:v>
                </c:pt>
                <c:pt idx="2">
                  <c:v>муниципальный этап</c:v>
                </c:pt>
                <c:pt idx="3">
                  <c:v>зональный этап</c:v>
                </c:pt>
                <c:pt idx="4">
                  <c:v>региональный этап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72</c:v>
                </c:pt>
                <c:pt idx="1">
                  <c:v>47</c:v>
                </c:pt>
                <c:pt idx="2">
                  <c:v>12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</c:spPr>
          <c:dLbls>
            <c:txPr>
              <a:bodyPr/>
              <a:lstStyle/>
              <a:p>
                <a:pPr>
                  <a:defRPr sz="9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школьный этап</c:v>
                </c:pt>
                <c:pt idx="1">
                  <c:v>кустовой этап</c:v>
                </c:pt>
                <c:pt idx="2">
                  <c:v>муниципальный этап</c:v>
                </c:pt>
                <c:pt idx="3">
                  <c:v>зональный этап</c:v>
                </c:pt>
                <c:pt idx="4">
                  <c:v>региональный этап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63</c:v>
                </c:pt>
                <c:pt idx="1">
                  <c:v>22</c:v>
                </c:pt>
                <c:pt idx="2">
                  <c:v>11</c:v>
                </c:pt>
                <c:pt idx="3">
                  <c:v>4</c:v>
                </c:pt>
                <c:pt idx="4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</c:spPr>
          <c:cat>
            <c:strRef>
              <c:f>Лист1!$A$2:$A$6</c:f>
              <c:strCache>
                <c:ptCount val="5"/>
                <c:pt idx="0">
                  <c:v>школьный этап</c:v>
                </c:pt>
                <c:pt idx="1">
                  <c:v>кустовой этап</c:v>
                </c:pt>
                <c:pt idx="2">
                  <c:v>муниципальный этап</c:v>
                </c:pt>
                <c:pt idx="3">
                  <c:v>зональный этап</c:v>
                </c:pt>
                <c:pt idx="4">
                  <c:v>региональный этап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67</c:v>
                </c:pt>
                <c:pt idx="1">
                  <c:v>25</c:v>
                </c:pt>
                <c:pt idx="2">
                  <c:v>17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2021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школьный этап</c:v>
                </c:pt>
                <c:pt idx="1">
                  <c:v>кустовой этап</c:v>
                </c:pt>
                <c:pt idx="2">
                  <c:v>муниципальный этап</c:v>
                </c:pt>
                <c:pt idx="3">
                  <c:v>зональный этап</c:v>
                </c:pt>
                <c:pt idx="4">
                  <c:v>региональный этап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63</c:v>
                </c:pt>
                <c:pt idx="1">
                  <c:v>24</c:v>
                </c:pt>
                <c:pt idx="2">
                  <c:v>14</c:v>
                </c:pt>
                <c:pt idx="3">
                  <c:v>4</c:v>
                </c:pt>
                <c:pt idx="4">
                  <c:v>2</c:v>
                </c:pt>
              </c:numCache>
            </c:numRef>
          </c:val>
        </c:ser>
        <c:axId val="174508288"/>
        <c:axId val="174190592"/>
      </c:barChart>
      <c:catAx>
        <c:axId val="174508288"/>
        <c:scaling>
          <c:orientation val="minMax"/>
        </c:scaling>
        <c:axPos val="l"/>
        <c:tickLblPos val="nextTo"/>
        <c:txPr>
          <a:bodyPr/>
          <a:lstStyle/>
          <a:p>
            <a:pPr>
              <a:defRPr sz="1050"/>
            </a:pPr>
            <a:endParaRPr lang="ru-RU"/>
          </a:p>
        </c:txPr>
        <c:crossAx val="174190592"/>
        <c:crosses val="autoZero"/>
        <c:auto val="1"/>
        <c:lblAlgn val="ctr"/>
        <c:lblOffset val="100"/>
      </c:catAx>
      <c:valAx>
        <c:axId val="174190592"/>
        <c:scaling>
          <c:orientation val="minMax"/>
        </c:scaling>
        <c:axPos val="b"/>
        <c:majorGridlines/>
        <c:numFmt formatCode="General" sourceLinked="1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74508288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РЭ ВсОШ 9-11</c:v>
                </c:pt>
                <c:pt idx="1">
                  <c:v>ЗЭ РОШ 4-11</c:v>
                </c:pt>
                <c:pt idx="2">
                  <c:v>Путь к Олимпу</c:v>
                </c:pt>
                <c:pt idx="3">
                  <c:v>ЗЭ РОШ 4-8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</c:v>
                </c:pt>
                <c:pt idx="1">
                  <c:v>8</c:v>
                </c:pt>
                <c:pt idx="2">
                  <c:v>12</c:v>
                </c:pt>
                <c:pt idx="3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РЭ ВсОШ 9-11</c:v>
                </c:pt>
                <c:pt idx="1">
                  <c:v>ЗЭ РОШ 4-11</c:v>
                </c:pt>
                <c:pt idx="2">
                  <c:v>Путь к Олимпу</c:v>
                </c:pt>
                <c:pt idx="3">
                  <c:v>ЗЭ РОШ 4-8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</c:v>
                </c:pt>
                <c:pt idx="1">
                  <c:v>13</c:v>
                </c:pt>
                <c:pt idx="2">
                  <c:v>13</c:v>
                </c:pt>
                <c:pt idx="3">
                  <c:v>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РЭ ВсОШ 9-11</c:v>
                </c:pt>
                <c:pt idx="1">
                  <c:v>ЗЭ РОШ 4-11</c:v>
                </c:pt>
                <c:pt idx="2">
                  <c:v>Путь к Олимпу</c:v>
                </c:pt>
                <c:pt idx="3">
                  <c:v>ЗЭ РОШ 4-8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7</c:v>
                </c:pt>
                <c:pt idx="1">
                  <c:v>11</c:v>
                </c:pt>
                <c:pt idx="2">
                  <c:v>12</c:v>
                </c:pt>
                <c:pt idx="3">
                  <c:v>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2021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РЭ ВсОШ 9-11</c:v>
                </c:pt>
                <c:pt idx="1">
                  <c:v>ЗЭ РОШ 4-11</c:v>
                </c:pt>
                <c:pt idx="2">
                  <c:v>Путь к Олимпу</c:v>
                </c:pt>
                <c:pt idx="3">
                  <c:v>ЗЭ РОШ 4-8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4</c:v>
                </c:pt>
                <c:pt idx="1">
                  <c:v>11</c:v>
                </c:pt>
                <c:pt idx="2">
                  <c:v>7</c:v>
                </c:pt>
                <c:pt idx="3">
                  <c:v>6</c:v>
                </c:pt>
              </c:numCache>
            </c:numRef>
          </c:val>
        </c:ser>
        <c:axId val="415260672"/>
        <c:axId val="424748928"/>
      </c:barChart>
      <c:catAx>
        <c:axId val="415260672"/>
        <c:scaling>
          <c:orientation val="minMax"/>
        </c:scaling>
        <c:axPos val="b"/>
        <c:tickLblPos val="nextTo"/>
        <c:crossAx val="424748928"/>
        <c:crosses val="autoZero"/>
        <c:auto val="1"/>
        <c:lblAlgn val="ctr"/>
        <c:lblOffset val="100"/>
      </c:catAx>
      <c:valAx>
        <c:axId val="424748928"/>
        <c:scaling>
          <c:orientation val="minMax"/>
        </c:scaling>
        <c:axPos val="l"/>
        <c:majorGridlines/>
        <c:numFmt formatCode="General" sourceLinked="1"/>
        <c:tickLblPos val="nextTo"/>
        <c:crossAx val="415260672"/>
        <c:crosses val="autoZero"/>
        <c:crossBetween val="between"/>
        <c:majorUnit val="2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количество призовых мест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количество призовых мест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количество призовых мест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2021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количество призовых мест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</c:ser>
        <c:axId val="79930496"/>
        <c:axId val="79932032"/>
      </c:barChart>
      <c:catAx>
        <c:axId val="79930496"/>
        <c:scaling>
          <c:orientation val="minMax"/>
        </c:scaling>
        <c:axPos val="b"/>
        <c:numFmt formatCode="General" sourceLinked="1"/>
        <c:tickLblPos val="nextTo"/>
        <c:crossAx val="79932032"/>
        <c:crosses val="autoZero"/>
        <c:auto val="1"/>
        <c:lblAlgn val="ctr"/>
        <c:lblOffset val="100"/>
      </c:catAx>
      <c:valAx>
        <c:axId val="79932032"/>
        <c:scaling>
          <c:orientation val="minMax"/>
        </c:scaling>
        <c:axPos val="l"/>
        <c:majorGridlines/>
        <c:numFmt formatCode="General" sourceLinked="1"/>
        <c:tickLblPos val="nextTo"/>
        <c:crossAx val="79930496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2"/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png"/><Relationship Id="rId1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png"/><Relationship Id="rId1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B1A2E5-7E22-46D3-B5FB-1F7843B1610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AF95C7-11BB-4A19-AA03-46B221169BE8}">
      <dgm:prSet phldrT="[Текст]"/>
      <dgm:spPr/>
      <dgm:t>
        <a:bodyPr/>
        <a:lstStyle/>
        <a:p>
          <a:r>
            <a:rPr lang="ru-RU" dirty="0" smtClean="0"/>
            <a:t>Управление образования – 15</a:t>
          </a:r>
          <a:endParaRPr lang="ru-RU" dirty="0"/>
        </a:p>
      </dgm:t>
    </dgm:pt>
    <dgm:pt modelId="{5B926AAF-26C9-45CD-8B04-3E740D7EC17D}" type="parTrans" cxnId="{65091D96-6E72-4E4E-BBE2-F6E382AD04FA}">
      <dgm:prSet/>
      <dgm:spPr/>
      <dgm:t>
        <a:bodyPr/>
        <a:lstStyle/>
        <a:p>
          <a:endParaRPr lang="ru-RU"/>
        </a:p>
      </dgm:t>
    </dgm:pt>
    <dgm:pt modelId="{01F37C36-7353-4966-BBBF-6FAE5F5F5988}" type="sibTrans" cxnId="{65091D96-6E72-4E4E-BBE2-F6E382AD04FA}">
      <dgm:prSet/>
      <dgm:spPr/>
      <dgm:t>
        <a:bodyPr/>
        <a:lstStyle/>
        <a:p>
          <a:endParaRPr lang="ru-RU"/>
        </a:p>
      </dgm:t>
    </dgm:pt>
    <dgm:pt modelId="{43EF4B7E-CD39-474C-8A64-23E1A3DFDC7D}">
      <dgm:prSet phldrT="[Текст]"/>
      <dgm:spPr/>
      <dgm:t>
        <a:bodyPr/>
        <a:lstStyle/>
        <a:p>
          <a:r>
            <a:rPr lang="ru-RU" dirty="0" smtClean="0"/>
            <a:t>Директора школ – 15 </a:t>
          </a:r>
          <a:endParaRPr lang="ru-RU" dirty="0"/>
        </a:p>
      </dgm:t>
    </dgm:pt>
    <dgm:pt modelId="{D250F8AB-F621-4CD5-97F3-E07BF215A0E4}" type="parTrans" cxnId="{E9D09A3E-C926-4ADC-8DAD-CF79F413A873}">
      <dgm:prSet/>
      <dgm:spPr/>
      <dgm:t>
        <a:bodyPr/>
        <a:lstStyle/>
        <a:p>
          <a:endParaRPr lang="ru-RU"/>
        </a:p>
      </dgm:t>
    </dgm:pt>
    <dgm:pt modelId="{D912AC1E-877D-4C18-8808-A594FDC6E0CB}" type="sibTrans" cxnId="{E9D09A3E-C926-4ADC-8DAD-CF79F413A873}">
      <dgm:prSet/>
      <dgm:spPr/>
      <dgm:t>
        <a:bodyPr/>
        <a:lstStyle/>
        <a:p>
          <a:endParaRPr lang="ru-RU"/>
        </a:p>
      </dgm:t>
    </dgm:pt>
    <dgm:pt modelId="{6714DD57-456F-40AE-9E00-845BA4754C67}">
      <dgm:prSet phldrT="[Текст]"/>
      <dgm:spPr/>
      <dgm:t>
        <a:bodyPr/>
        <a:lstStyle/>
        <a:p>
          <a:r>
            <a:rPr lang="ru-RU" dirty="0" smtClean="0"/>
            <a:t>ЗДУР – 9 </a:t>
          </a:r>
          <a:endParaRPr lang="ru-RU" dirty="0"/>
        </a:p>
      </dgm:t>
    </dgm:pt>
    <dgm:pt modelId="{261067BC-D36B-47FA-8626-0FD735CDEC55}" type="parTrans" cxnId="{073772D4-E4F9-4AED-BBCF-C556D5275557}">
      <dgm:prSet/>
      <dgm:spPr/>
      <dgm:t>
        <a:bodyPr/>
        <a:lstStyle/>
        <a:p>
          <a:endParaRPr lang="ru-RU"/>
        </a:p>
      </dgm:t>
    </dgm:pt>
    <dgm:pt modelId="{1B1DA7CE-A483-4604-926B-38735FCD7157}" type="sibTrans" cxnId="{073772D4-E4F9-4AED-BBCF-C556D5275557}">
      <dgm:prSet/>
      <dgm:spPr/>
      <dgm:t>
        <a:bodyPr/>
        <a:lstStyle/>
        <a:p>
          <a:endParaRPr lang="ru-RU"/>
        </a:p>
      </dgm:t>
    </dgm:pt>
    <dgm:pt modelId="{A2FC9E9D-C368-4037-8B9A-54A1F7A4769A}">
      <dgm:prSet/>
      <dgm:spPr/>
      <dgm:t>
        <a:bodyPr/>
        <a:lstStyle/>
        <a:p>
          <a:r>
            <a:rPr lang="ru-RU" dirty="0" smtClean="0"/>
            <a:t>ЗДВР  - 9 </a:t>
          </a:r>
          <a:endParaRPr lang="ru-RU" dirty="0"/>
        </a:p>
      </dgm:t>
    </dgm:pt>
    <dgm:pt modelId="{5A89D25F-004F-459F-B29F-819E0D03002E}" type="sibTrans" cxnId="{C8FD4208-F31E-428E-B601-22BA0B2B664E}">
      <dgm:prSet/>
      <dgm:spPr/>
      <dgm:t>
        <a:bodyPr/>
        <a:lstStyle/>
        <a:p>
          <a:endParaRPr lang="ru-RU"/>
        </a:p>
      </dgm:t>
    </dgm:pt>
    <dgm:pt modelId="{7A09E577-C4C6-4A8B-AF3A-2A0D5F8BA51E}" type="parTrans" cxnId="{C8FD4208-F31E-428E-B601-22BA0B2B664E}">
      <dgm:prSet/>
      <dgm:spPr/>
      <dgm:t>
        <a:bodyPr/>
        <a:lstStyle/>
        <a:p>
          <a:endParaRPr lang="ru-RU"/>
        </a:p>
      </dgm:t>
    </dgm:pt>
    <dgm:pt modelId="{0EE7758D-7915-44B2-BC27-5C11F96B96E7}" type="pres">
      <dgm:prSet presAssocID="{88B1A2E5-7E22-46D3-B5FB-1F7843B1610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EF64EA8-8A0E-4185-840A-EACD3411FFFD}" type="pres">
      <dgm:prSet presAssocID="{88B1A2E5-7E22-46D3-B5FB-1F7843B16105}" presName="Name1" presStyleCnt="0"/>
      <dgm:spPr/>
    </dgm:pt>
    <dgm:pt modelId="{018CC9B1-0E8E-442C-BB35-C502E5A8BB35}" type="pres">
      <dgm:prSet presAssocID="{88B1A2E5-7E22-46D3-B5FB-1F7843B16105}" presName="cycle" presStyleCnt="0"/>
      <dgm:spPr/>
    </dgm:pt>
    <dgm:pt modelId="{2D11D3F9-8ACF-419A-A155-636A1E1D4DFA}" type="pres">
      <dgm:prSet presAssocID="{88B1A2E5-7E22-46D3-B5FB-1F7843B16105}" presName="srcNode" presStyleLbl="node1" presStyleIdx="0" presStyleCnt="4"/>
      <dgm:spPr/>
    </dgm:pt>
    <dgm:pt modelId="{EF031136-F0D2-4FCF-A797-97DAC82B6318}" type="pres">
      <dgm:prSet presAssocID="{88B1A2E5-7E22-46D3-B5FB-1F7843B16105}" presName="conn" presStyleLbl="parChTrans1D2" presStyleIdx="0" presStyleCnt="1"/>
      <dgm:spPr/>
      <dgm:t>
        <a:bodyPr/>
        <a:lstStyle/>
        <a:p>
          <a:endParaRPr lang="ru-RU"/>
        </a:p>
      </dgm:t>
    </dgm:pt>
    <dgm:pt modelId="{24D3A8D4-15FA-4F53-92E2-31487E9532EB}" type="pres">
      <dgm:prSet presAssocID="{88B1A2E5-7E22-46D3-B5FB-1F7843B16105}" presName="extraNode" presStyleLbl="node1" presStyleIdx="0" presStyleCnt="4"/>
      <dgm:spPr/>
    </dgm:pt>
    <dgm:pt modelId="{94FCFE7A-793A-4C83-97B9-516A6B34C618}" type="pres">
      <dgm:prSet presAssocID="{88B1A2E5-7E22-46D3-B5FB-1F7843B16105}" presName="dstNode" presStyleLbl="node1" presStyleIdx="0" presStyleCnt="4"/>
      <dgm:spPr/>
    </dgm:pt>
    <dgm:pt modelId="{0DDAF6F1-8686-45EF-BFE6-A97261130F0E}" type="pres">
      <dgm:prSet presAssocID="{2FAF95C7-11BB-4A19-AA03-46B221169BE8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A42C7C-B1DF-4E22-926B-5281C630703C}" type="pres">
      <dgm:prSet presAssocID="{2FAF95C7-11BB-4A19-AA03-46B221169BE8}" presName="accent_1" presStyleCnt="0"/>
      <dgm:spPr/>
    </dgm:pt>
    <dgm:pt modelId="{E81E6D21-59B1-47CD-B9F7-C3752CF5E0CA}" type="pres">
      <dgm:prSet presAssocID="{2FAF95C7-11BB-4A19-AA03-46B221169BE8}" presName="accentRepeatNode" presStyleLbl="solidFgAcc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E3D5292-81AC-4DFB-BE6C-986DDD7AEE54}" type="pres">
      <dgm:prSet presAssocID="{43EF4B7E-CD39-474C-8A64-23E1A3DFDC7D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74F446-1E2B-46A3-8A16-317B5F846997}" type="pres">
      <dgm:prSet presAssocID="{43EF4B7E-CD39-474C-8A64-23E1A3DFDC7D}" presName="accent_2" presStyleCnt="0"/>
      <dgm:spPr/>
    </dgm:pt>
    <dgm:pt modelId="{AF79FBA0-7755-4070-9983-AE99F2DED8BF}" type="pres">
      <dgm:prSet presAssocID="{43EF4B7E-CD39-474C-8A64-23E1A3DFDC7D}" presName="accentRepeatNode" presStyleLbl="solidFgAcc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5E229B0-8698-4810-8DB5-FC5DB5AE46BC}" type="pres">
      <dgm:prSet presAssocID="{6714DD57-456F-40AE-9E00-845BA4754C67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C50492-DEF1-448B-8051-60001A7B47A4}" type="pres">
      <dgm:prSet presAssocID="{6714DD57-456F-40AE-9E00-845BA4754C67}" presName="accent_3" presStyleCnt="0"/>
      <dgm:spPr/>
    </dgm:pt>
    <dgm:pt modelId="{9269F614-E085-41F7-B9DB-5ABC503E1DC0}" type="pres">
      <dgm:prSet presAssocID="{6714DD57-456F-40AE-9E00-845BA4754C67}" presName="accentRepeatNode" presStyleLbl="solidFgAcc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33509FD-51A6-4B1F-8D01-43F699B4B9B1}" type="pres">
      <dgm:prSet presAssocID="{A2FC9E9D-C368-4037-8B9A-54A1F7A4769A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9E571C-A516-4304-A173-EC981DE43901}" type="pres">
      <dgm:prSet presAssocID="{A2FC9E9D-C368-4037-8B9A-54A1F7A4769A}" presName="accent_4" presStyleCnt="0"/>
      <dgm:spPr/>
    </dgm:pt>
    <dgm:pt modelId="{A2DC7EE5-8F18-4742-B8E2-0A031F4E83BE}" type="pres">
      <dgm:prSet presAssocID="{A2FC9E9D-C368-4037-8B9A-54A1F7A4769A}" presName="accentRepeatNode" presStyleLbl="solidFgAcc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65091D96-6E72-4E4E-BBE2-F6E382AD04FA}" srcId="{88B1A2E5-7E22-46D3-B5FB-1F7843B16105}" destId="{2FAF95C7-11BB-4A19-AA03-46B221169BE8}" srcOrd="0" destOrd="0" parTransId="{5B926AAF-26C9-45CD-8B04-3E740D7EC17D}" sibTransId="{01F37C36-7353-4966-BBBF-6FAE5F5F5988}"/>
    <dgm:cxn modelId="{AB3785A4-784B-41C5-92E4-B9D723AA06DE}" type="presOf" srcId="{6714DD57-456F-40AE-9E00-845BA4754C67}" destId="{F5E229B0-8698-4810-8DB5-FC5DB5AE46BC}" srcOrd="0" destOrd="0" presId="urn:microsoft.com/office/officeart/2008/layout/VerticalCurvedList"/>
    <dgm:cxn modelId="{E9D09A3E-C926-4ADC-8DAD-CF79F413A873}" srcId="{88B1A2E5-7E22-46D3-B5FB-1F7843B16105}" destId="{43EF4B7E-CD39-474C-8A64-23E1A3DFDC7D}" srcOrd="1" destOrd="0" parTransId="{D250F8AB-F621-4CD5-97F3-E07BF215A0E4}" sibTransId="{D912AC1E-877D-4C18-8808-A594FDC6E0CB}"/>
    <dgm:cxn modelId="{F74CD425-C2A5-4BCC-8720-18DF30E4F9FF}" type="presOf" srcId="{A2FC9E9D-C368-4037-8B9A-54A1F7A4769A}" destId="{433509FD-51A6-4B1F-8D01-43F699B4B9B1}" srcOrd="0" destOrd="0" presId="urn:microsoft.com/office/officeart/2008/layout/VerticalCurvedList"/>
    <dgm:cxn modelId="{C8FD4208-F31E-428E-B601-22BA0B2B664E}" srcId="{88B1A2E5-7E22-46D3-B5FB-1F7843B16105}" destId="{A2FC9E9D-C368-4037-8B9A-54A1F7A4769A}" srcOrd="3" destOrd="0" parTransId="{7A09E577-C4C6-4A8B-AF3A-2A0D5F8BA51E}" sibTransId="{5A89D25F-004F-459F-B29F-819E0D03002E}"/>
    <dgm:cxn modelId="{0B8807C2-022E-48A3-B22B-50BC6C7CE31F}" type="presOf" srcId="{43EF4B7E-CD39-474C-8A64-23E1A3DFDC7D}" destId="{7E3D5292-81AC-4DFB-BE6C-986DDD7AEE54}" srcOrd="0" destOrd="0" presId="urn:microsoft.com/office/officeart/2008/layout/VerticalCurvedList"/>
    <dgm:cxn modelId="{F08E9F97-2516-4A58-BEC7-8BFCEC06DA62}" type="presOf" srcId="{2FAF95C7-11BB-4A19-AA03-46B221169BE8}" destId="{0DDAF6F1-8686-45EF-BFE6-A97261130F0E}" srcOrd="0" destOrd="0" presId="urn:microsoft.com/office/officeart/2008/layout/VerticalCurvedList"/>
    <dgm:cxn modelId="{D7F3C619-8D83-4B74-AA89-0EF1F8E4E95E}" type="presOf" srcId="{88B1A2E5-7E22-46D3-B5FB-1F7843B16105}" destId="{0EE7758D-7915-44B2-BC27-5C11F96B96E7}" srcOrd="0" destOrd="0" presId="urn:microsoft.com/office/officeart/2008/layout/VerticalCurvedList"/>
    <dgm:cxn modelId="{073772D4-E4F9-4AED-BBCF-C556D5275557}" srcId="{88B1A2E5-7E22-46D3-B5FB-1F7843B16105}" destId="{6714DD57-456F-40AE-9E00-845BA4754C67}" srcOrd="2" destOrd="0" parTransId="{261067BC-D36B-47FA-8626-0FD735CDEC55}" sibTransId="{1B1DA7CE-A483-4604-926B-38735FCD7157}"/>
    <dgm:cxn modelId="{5F1DD984-47D9-4DEF-AEB8-8F0BF82EBA0E}" type="presOf" srcId="{01F37C36-7353-4966-BBBF-6FAE5F5F5988}" destId="{EF031136-F0D2-4FCF-A797-97DAC82B6318}" srcOrd="0" destOrd="0" presId="urn:microsoft.com/office/officeart/2008/layout/VerticalCurvedList"/>
    <dgm:cxn modelId="{FC6CC824-35EB-4A90-A9A3-AC5EBBC00A9E}" type="presParOf" srcId="{0EE7758D-7915-44B2-BC27-5C11F96B96E7}" destId="{FEF64EA8-8A0E-4185-840A-EACD3411FFFD}" srcOrd="0" destOrd="0" presId="urn:microsoft.com/office/officeart/2008/layout/VerticalCurvedList"/>
    <dgm:cxn modelId="{987F6497-5DFF-4BA6-96FE-12BEC30216D8}" type="presParOf" srcId="{FEF64EA8-8A0E-4185-840A-EACD3411FFFD}" destId="{018CC9B1-0E8E-442C-BB35-C502E5A8BB35}" srcOrd="0" destOrd="0" presId="urn:microsoft.com/office/officeart/2008/layout/VerticalCurvedList"/>
    <dgm:cxn modelId="{2BE0ED51-3E9F-4050-8F06-F9D3BEBFC884}" type="presParOf" srcId="{018CC9B1-0E8E-442C-BB35-C502E5A8BB35}" destId="{2D11D3F9-8ACF-419A-A155-636A1E1D4DFA}" srcOrd="0" destOrd="0" presId="urn:microsoft.com/office/officeart/2008/layout/VerticalCurvedList"/>
    <dgm:cxn modelId="{010CB153-3A15-4FBB-B836-8E8D5EBBB154}" type="presParOf" srcId="{018CC9B1-0E8E-442C-BB35-C502E5A8BB35}" destId="{EF031136-F0D2-4FCF-A797-97DAC82B6318}" srcOrd="1" destOrd="0" presId="urn:microsoft.com/office/officeart/2008/layout/VerticalCurvedList"/>
    <dgm:cxn modelId="{083BA358-DD2B-467E-BB78-5F6A445176DD}" type="presParOf" srcId="{018CC9B1-0E8E-442C-BB35-C502E5A8BB35}" destId="{24D3A8D4-15FA-4F53-92E2-31487E9532EB}" srcOrd="2" destOrd="0" presId="urn:microsoft.com/office/officeart/2008/layout/VerticalCurvedList"/>
    <dgm:cxn modelId="{1FC55009-FDC7-4E22-A0FF-233E169DA7E5}" type="presParOf" srcId="{018CC9B1-0E8E-442C-BB35-C502E5A8BB35}" destId="{94FCFE7A-793A-4C83-97B9-516A6B34C618}" srcOrd="3" destOrd="0" presId="urn:microsoft.com/office/officeart/2008/layout/VerticalCurvedList"/>
    <dgm:cxn modelId="{041EFA78-82DC-47CB-99CD-7C09F275F870}" type="presParOf" srcId="{FEF64EA8-8A0E-4185-840A-EACD3411FFFD}" destId="{0DDAF6F1-8686-45EF-BFE6-A97261130F0E}" srcOrd="1" destOrd="0" presId="urn:microsoft.com/office/officeart/2008/layout/VerticalCurvedList"/>
    <dgm:cxn modelId="{EDDF421C-4DA3-4F9B-BAD0-69E0D1CA1E77}" type="presParOf" srcId="{FEF64EA8-8A0E-4185-840A-EACD3411FFFD}" destId="{68A42C7C-B1DF-4E22-926B-5281C630703C}" srcOrd="2" destOrd="0" presId="urn:microsoft.com/office/officeart/2008/layout/VerticalCurvedList"/>
    <dgm:cxn modelId="{5BBDD5D4-069A-4E31-8914-5D258D5959FA}" type="presParOf" srcId="{68A42C7C-B1DF-4E22-926B-5281C630703C}" destId="{E81E6D21-59B1-47CD-B9F7-C3752CF5E0CA}" srcOrd="0" destOrd="0" presId="urn:microsoft.com/office/officeart/2008/layout/VerticalCurvedList"/>
    <dgm:cxn modelId="{E0260734-965E-4C12-97FD-E5DBC531EE99}" type="presParOf" srcId="{FEF64EA8-8A0E-4185-840A-EACD3411FFFD}" destId="{7E3D5292-81AC-4DFB-BE6C-986DDD7AEE54}" srcOrd="3" destOrd="0" presId="urn:microsoft.com/office/officeart/2008/layout/VerticalCurvedList"/>
    <dgm:cxn modelId="{F9634840-946D-4CE0-9A86-DABD3A9794D4}" type="presParOf" srcId="{FEF64EA8-8A0E-4185-840A-EACD3411FFFD}" destId="{3974F446-1E2B-46A3-8A16-317B5F846997}" srcOrd="4" destOrd="0" presId="urn:microsoft.com/office/officeart/2008/layout/VerticalCurvedList"/>
    <dgm:cxn modelId="{1AB1B022-C461-4F31-963A-B3DC06CDBF93}" type="presParOf" srcId="{3974F446-1E2B-46A3-8A16-317B5F846997}" destId="{AF79FBA0-7755-4070-9983-AE99F2DED8BF}" srcOrd="0" destOrd="0" presId="urn:microsoft.com/office/officeart/2008/layout/VerticalCurvedList"/>
    <dgm:cxn modelId="{F9296AF1-6DAB-49A6-92A2-B0D7F54822B8}" type="presParOf" srcId="{FEF64EA8-8A0E-4185-840A-EACD3411FFFD}" destId="{F5E229B0-8698-4810-8DB5-FC5DB5AE46BC}" srcOrd="5" destOrd="0" presId="urn:microsoft.com/office/officeart/2008/layout/VerticalCurvedList"/>
    <dgm:cxn modelId="{F0DA5128-88C1-4552-A1BC-5B7407FF088C}" type="presParOf" srcId="{FEF64EA8-8A0E-4185-840A-EACD3411FFFD}" destId="{27C50492-DEF1-448B-8051-60001A7B47A4}" srcOrd="6" destOrd="0" presId="urn:microsoft.com/office/officeart/2008/layout/VerticalCurvedList"/>
    <dgm:cxn modelId="{8797848D-45D8-4AFB-93E1-7DD7F9497B9B}" type="presParOf" srcId="{27C50492-DEF1-448B-8051-60001A7B47A4}" destId="{9269F614-E085-41F7-B9DB-5ABC503E1DC0}" srcOrd="0" destOrd="0" presId="urn:microsoft.com/office/officeart/2008/layout/VerticalCurvedList"/>
    <dgm:cxn modelId="{E1B67F47-BCC5-4972-90F3-CA1C040F0A1C}" type="presParOf" srcId="{FEF64EA8-8A0E-4185-840A-EACD3411FFFD}" destId="{433509FD-51A6-4B1F-8D01-43F699B4B9B1}" srcOrd="7" destOrd="0" presId="urn:microsoft.com/office/officeart/2008/layout/VerticalCurvedList"/>
    <dgm:cxn modelId="{AEA3C442-FC03-46D7-A5B2-0BB18426F091}" type="presParOf" srcId="{FEF64EA8-8A0E-4185-840A-EACD3411FFFD}" destId="{C09E571C-A516-4304-A173-EC981DE43901}" srcOrd="8" destOrd="0" presId="urn:microsoft.com/office/officeart/2008/layout/VerticalCurvedList"/>
    <dgm:cxn modelId="{637FFBB4-1465-4525-8259-0F82291BC046}" type="presParOf" srcId="{C09E571C-A516-4304-A173-EC981DE43901}" destId="{A2DC7EE5-8F18-4742-B8E2-0A031F4E83B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B1A2E5-7E22-46D3-B5FB-1F7843B1610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AF95C7-11BB-4A19-AA03-46B221169BE8}">
      <dgm:prSet phldrT="[Текст]"/>
      <dgm:spPr/>
      <dgm:t>
        <a:bodyPr/>
        <a:lstStyle/>
        <a:p>
          <a:r>
            <a:rPr lang="ru-RU" dirty="0" smtClean="0"/>
            <a:t>Семинары, заседания РМО – 35</a:t>
          </a:r>
          <a:endParaRPr lang="ru-RU" dirty="0"/>
        </a:p>
      </dgm:t>
    </dgm:pt>
    <dgm:pt modelId="{5B926AAF-26C9-45CD-8B04-3E740D7EC17D}" type="parTrans" cxnId="{65091D96-6E72-4E4E-BBE2-F6E382AD04FA}">
      <dgm:prSet/>
      <dgm:spPr/>
      <dgm:t>
        <a:bodyPr/>
        <a:lstStyle/>
        <a:p>
          <a:endParaRPr lang="ru-RU"/>
        </a:p>
      </dgm:t>
    </dgm:pt>
    <dgm:pt modelId="{01F37C36-7353-4966-BBBF-6FAE5F5F5988}" type="sibTrans" cxnId="{65091D96-6E72-4E4E-BBE2-F6E382AD04FA}">
      <dgm:prSet/>
      <dgm:spPr/>
      <dgm:t>
        <a:bodyPr/>
        <a:lstStyle/>
        <a:p>
          <a:endParaRPr lang="ru-RU"/>
        </a:p>
      </dgm:t>
    </dgm:pt>
    <dgm:pt modelId="{43EF4B7E-CD39-474C-8A64-23E1A3DFDC7D}">
      <dgm:prSet phldrT="[Текст]"/>
      <dgm:spPr/>
      <dgm:t>
        <a:bodyPr/>
        <a:lstStyle/>
        <a:p>
          <a:r>
            <a:rPr lang="ru-RU" dirty="0" smtClean="0"/>
            <a:t>Проект «Перезагрузка» – 20</a:t>
          </a:r>
          <a:endParaRPr lang="ru-RU" dirty="0"/>
        </a:p>
      </dgm:t>
    </dgm:pt>
    <dgm:pt modelId="{D250F8AB-F621-4CD5-97F3-E07BF215A0E4}" type="parTrans" cxnId="{E9D09A3E-C926-4ADC-8DAD-CF79F413A873}">
      <dgm:prSet/>
      <dgm:spPr/>
      <dgm:t>
        <a:bodyPr/>
        <a:lstStyle/>
        <a:p>
          <a:endParaRPr lang="ru-RU"/>
        </a:p>
      </dgm:t>
    </dgm:pt>
    <dgm:pt modelId="{D912AC1E-877D-4C18-8808-A594FDC6E0CB}" type="sibTrans" cxnId="{E9D09A3E-C926-4ADC-8DAD-CF79F413A873}">
      <dgm:prSet/>
      <dgm:spPr/>
      <dgm:t>
        <a:bodyPr/>
        <a:lstStyle/>
        <a:p>
          <a:endParaRPr lang="ru-RU"/>
        </a:p>
      </dgm:t>
    </dgm:pt>
    <dgm:pt modelId="{6714DD57-456F-40AE-9E00-845BA4754C67}">
      <dgm:prSet phldrT="[Текст]"/>
      <dgm:spPr/>
      <dgm:t>
        <a:bodyPr/>
        <a:lstStyle/>
        <a:p>
          <a:r>
            <a:rPr lang="ru-RU" dirty="0" smtClean="0"/>
            <a:t>Методический десант	-  3</a:t>
          </a:r>
          <a:endParaRPr lang="ru-RU" dirty="0"/>
        </a:p>
      </dgm:t>
    </dgm:pt>
    <dgm:pt modelId="{261067BC-D36B-47FA-8626-0FD735CDEC55}" type="parTrans" cxnId="{073772D4-E4F9-4AED-BBCF-C556D5275557}">
      <dgm:prSet/>
      <dgm:spPr/>
      <dgm:t>
        <a:bodyPr/>
        <a:lstStyle/>
        <a:p>
          <a:endParaRPr lang="ru-RU"/>
        </a:p>
      </dgm:t>
    </dgm:pt>
    <dgm:pt modelId="{1B1DA7CE-A483-4604-926B-38735FCD7157}" type="sibTrans" cxnId="{073772D4-E4F9-4AED-BBCF-C556D5275557}">
      <dgm:prSet/>
      <dgm:spPr/>
      <dgm:t>
        <a:bodyPr/>
        <a:lstStyle/>
        <a:p>
          <a:endParaRPr lang="ru-RU"/>
        </a:p>
      </dgm:t>
    </dgm:pt>
    <dgm:pt modelId="{A2FC9E9D-C368-4037-8B9A-54A1F7A4769A}">
      <dgm:prSet/>
      <dgm:spPr/>
      <dgm:t>
        <a:bodyPr/>
        <a:lstStyle/>
        <a:p>
          <a:r>
            <a:rPr lang="ru-RU" dirty="0" smtClean="0"/>
            <a:t>Тренинги	- 26</a:t>
          </a:r>
          <a:endParaRPr lang="ru-RU" dirty="0"/>
        </a:p>
      </dgm:t>
    </dgm:pt>
    <dgm:pt modelId="{5A89D25F-004F-459F-B29F-819E0D03002E}" type="sibTrans" cxnId="{C8FD4208-F31E-428E-B601-22BA0B2B664E}">
      <dgm:prSet/>
      <dgm:spPr/>
      <dgm:t>
        <a:bodyPr/>
        <a:lstStyle/>
        <a:p>
          <a:endParaRPr lang="ru-RU"/>
        </a:p>
      </dgm:t>
    </dgm:pt>
    <dgm:pt modelId="{7A09E577-C4C6-4A8B-AF3A-2A0D5F8BA51E}" type="parTrans" cxnId="{C8FD4208-F31E-428E-B601-22BA0B2B664E}">
      <dgm:prSet/>
      <dgm:spPr/>
      <dgm:t>
        <a:bodyPr/>
        <a:lstStyle/>
        <a:p>
          <a:endParaRPr lang="ru-RU"/>
        </a:p>
      </dgm:t>
    </dgm:pt>
    <dgm:pt modelId="{F2051C2F-B0DF-4D7D-8943-ED1E48B6D4ED}">
      <dgm:prSet/>
      <dgm:spPr/>
      <dgm:t>
        <a:bodyPr/>
        <a:lstStyle/>
        <a:p>
          <a:r>
            <a:rPr lang="ru-RU" dirty="0" smtClean="0"/>
            <a:t>Республиканский семинар педагогов - 1</a:t>
          </a:r>
          <a:endParaRPr lang="ru-RU" dirty="0"/>
        </a:p>
      </dgm:t>
    </dgm:pt>
    <dgm:pt modelId="{CC140817-58EB-44A0-8ECF-78F69EE249B5}" type="parTrans" cxnId="{6A4A59FA-608E-4888-8413-EBDD1F498571}">
      <dgm:prSet/>
      <dgm:spPr/>
      <dgm:t>
        <a:bodyPr/>
        <a:lstStyle/>
        <a:p>
          <a:endParaRPr lang="ru-RU"/>
        </a:p>
      </dgm:t>
    </dgm:pt>
    <dgm:pt modelId="{735E2E08-876A-4DE5-8DD2-A24D8D40F348}" type="sibTrans" cxnId="{6A4A59FA-608E-4888-8413-EBDD1F498571}">
      <dgm:prSet/>
      <dgm:spPr/>
      <dgm:t>
        <a:bodyPr/>
        <a:lstStyle/>
        <a:p>
          <a:endParaRPr lang="ru-RU"/>
        </a:p>
      </dgm:t>
    </dgm:pt>
    <dgm:pt modelId="{8B58AC29-A917-4B8D-B460-9607F6C1ECC7}">
      <dgm:prSet/>
      <dgm:spPr/>
      <dgm:t>
        <a:bodyPr/>
        <a:lstStyle/>
        <a:p>
          <a:r>
            <a:rPr lang="ru-RU" dirty="0" smtClean="0"/>
            <a:t>Наставничество  - 27</a:t>
          </a:r>
          <a:endParaRPr lang="ru-RU" dirty="0"/>
        </a:p>
      </dgm:t>
    </dgm:pt>
    <dgm:pt modelId="{71B4ED3F-0409-4AD9-AC4C-6E0611E2AB40}" type="parTrans" cxnId="{CF7F569F-747D-44BC-BCDF-DE070E838F53}">
      <dgm:prSet/>
      <dgm:spPr/>
      <dgm:t>
        <a:bodyPr/>
        <a:lstStyle/>
        <a:p>
          <a:endParaRPr lang="ru-RU"/>
        </a:p>
      </dgm:t>
    </dgm:pt>
    <dgm:pt modelId="{2920492E-8BFA-4D40-909E-95318CFE8155}" type="sibTrans" cxnId="{CF7F569F-747D-44BC-BCDF-DE070E838F53}">
      <dgm:prSet/>
      <dgm:spPr/>
      <dgm:t>
        <a:bodyPr/>
        <a:lstStyle/>
        <a:p>
          <a:endParaRPr lang="ru-RU"/>
        </a:p>
      </dgm:t>
    </dgm:pt>
    <dgm:pt modelId="{0EE7758D-7915-44B2-BC27-5C11F96B96E7}" type="pres">
      <dgm:prSet presAssocID="{88B1A2E5-7E22-46D3-B5FB-1F7843B1610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EF64EA8-8A0E-4185-840A-EACD3411FFFD}" type="pres">
      <dgm:prSet presAssocID="{88B1A2E5-7E22-46D3-B5FB-1F7843B16105}" presName="Name1" presStyleCnt="0"/>
      <dgm:spPr/>
    </dgm:pt>
    <dgm:pt modelId="{018CC9B1-0E8E-442C-BB35-C502E5A8BB35}" type="pres">
      <dgm:prSet presAssocID="{88B1A2E5-7E22-46D3-B5FB-1F7843B16105}" presName="cycle" presStyleCnt="0"/>
      <dgm:spPr/>
    </dgm:pt>
    <dgm:pt modelId="{2D11D3F9-8ACF-419A-A155-636A1E1D4DFA}" type="pres">
      <dgm:prSet presAssocID="{88B1A2E5-7E22-46D3-B5FB-1F7843B16105}" presName="srcNode" presStyleLbl="node1" presStyleIdx="0" presStyleCnt="6"/>
      <dgm:spPr/>
    </dgm:pt>
    <dgm:pt modelId="{EF031136-F0D2-4FCF-A797-97DAC82B6318}" type="pres">
      <dgm:prSet presAssocID="{88B1A2E5-7E22-46D3-B5FB-1F7843B16105}" presName="conn" presStyleLbl="parChTrans1D2" presStyleIdx="0" presStyleCnt="1"/>
      <dgm:spPr/>
      <dgm:t>
        <a:bodyPr/>
        <a:lstStyle/>
        <a:p>
          <a:endParaRPr lang="ru-RU"/>
        </a:p>
      </dgm:t>
    </dgm:pt>
    <dgm:pt modelId="{24D3A8D4-15FA-4F53-92E2-31487E9532EB}" type="pres">
      <dgm:prSet presAssocID="{88B1A2E5-7E22-46D3-B5FB-1F7843B16105}" presName="extraNode" presStyleLbl="node1" presStyleIdx="0" presStyleCnt="6"/>
      <dgm:spPr/>
    </dgm:pt>
    <dgm:pt modelId="{94FCFE7A-793A-4C83-97B9-516A6B34C618}" type="pres">
      <dgm:prSet presAssocID="{88B1A2E5-7E22-46D3-B5FB-1F7843B16105}" presName="dstNode" presStyleLbl="node1" presStyleIdx="0" presStyleCnt="6"/>
      <dgm:spPr/>
    </dgm:pt>
    <dgm:pt modelId="{0DDAF6F1-8686-45EF-BFE6-A97261130F0E}" type="pres">
      <dgm:prSet presAssocID="{2FAF95C7-11BB-4A19-AA03-46B221169BE8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A42C7C-B1DF-4E22-926B-5281C630703C}" type="pres">
      <dgm:prSet presAssocID="{2FAF95C7-11BB-4A19-AA03-46B221169BE8}" presName="accent_1" presStyleCnt="0"/>
      <dgm:spPr/>
    </dgm:pt>
    <dgm:pt modelId="{E81E6D21-59B1-47CD-B9F7-C3752CF5E0CA}" type="pres">
      <dgm:prSet presAssocID="{2FAF95C7-11BB-4A19-AA03-46B221169BE8}" presName="accentRepeatNode" presStyleLbl="solidFgAcc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F713AC4-F3A5-4031-9354-45DA64CDF52B}" type="pres">
      <dgm:prSet presAssocID="{F2051C2F-B0DF-4D7D-8943-ED1E48B6D4ED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0FC2CE-23E5-424B-87AB-9FDA79EB8645}" type="pres">
      <dgm:prSet presAssocID="{F2051C2F-B0DF-4D7D-8943-ED1E48B6D4ED}" presName="accent_2" presStyleCnt="0"/>
      <dgm:spPr/>
    </dgm:pt>
    <dgm:pt modelId="{C6AC62B7-F1A9-483B-8B3A-C240EC2585C6}" type="pres">
      <dgm:prSet presAssocID="{F2051C2F-B0DF-4D7D-8943-ED1E48B6D4ED}" presName="accentRepeatNode" presStyleLbl="solidFgAcc1" presStyleIdx="1" presStyleCnt="6" custLinFactNeighborX="3812" custLinFactNeighborY="5609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626CED3-E298-4928-8FE2-2F41F4351504}" type="pres">
      <dgm:prSet presAssocID="{43EF4B7E-CD39-474C-8A64-23E1A3DFDC7D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64947-E19D-4364-B42D-17404468C139}" type="pres">
      <dgm:prSet presAssocID="{43EF4B7E-CD39-474C-8A64-23E1A3DFDC7D}" presName="accent_3" presStyleCnt="0"/>
      <dgm:spPr/>
    </dgm:pt>
    <dgm:pt modelId="{AF79FBA0-7755-4070-9983-AE99F2DED8BF}" type="pres">
      <dgm:prSet presAssocID="{43EF4B7E-CD39-474C-8A64-23E1A3DFDC7D}" presName="accentRepeatNode" presStyleLbl="solidFgAcc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A4BA1A4-C21A-41DF-8145-26AD277A32B3}" type="pres">
      <dgm:prSet presAssocID="{6714DD57-456F-40AE-9E00-845BA4754C67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1DD3D1-31A8-4D67-B180-CCF28AC02E4F}" type="pres">
      <dgm:prSet presAssocID="{6714DD57-456F-40AE-9E00-845BA4754C67}" presName="accent_4" presStyleCnt="0"/>
      <dgm:spPr/>
    </dgm:pt>
    <dgm:pt modelId="{9269F614-E085-41F7-B9DB-5ABC503E1DC0}" type="pres">
      <dgm:prSet presAssocID="{6714DD57-456F-40AE-9E00-845BA4754C67}" presName="accentRepeatNode" presStyleLbl="solidFgAcc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3616842-7B7D-4265-8820-5073BB25E210}" type="pres">
      <dgm:prSet presAssocID="{8B58AC29-A917-4B8D-B460-9607F6C1ECC7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BFA72D-17A7-4CFB-900C-F66697137E99}" type="pres">
      <dgm:prSet presAssocID="{8B58AC29-A917-4B8D-B460-9607F6C1ECC7}" presName="accent_5" presStyleCnt="0"/>
      <dgm:spPr/>
    </dgm:pt>
    <dgm:pt modelId="{FF0F4FCF-7449-4D02-A61F-1CD74D529D99}" type="pres">
      <dgm:prSet presAssocID="{8B58AC29-A917-4B8D-B460-9607F6C1ECC7}" presName="accentRepeatNode" presStyleLbl="solidFgAcc1" presStyleIdx="4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D744184-224E-4361-A47E-FA2E2DD1266D}" type="pres">
      <dgm:prSet presAssocID="{A2FC9E9D-C368-4037-8B9A-54A1F7A4769A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2ED9D7-A764-4455-A072-AB6643CD9031}" type="pres">
      <dgm:prSet presAssocID="{A2FC9E9D-C368-4037-8B9A-54A1F7A4769A}" presName="accent_6" presStyleCnt="0"/>
      <dgm:spPr/>
    </dgm:pt>
    <dgm:pt modelId="{A2DC7EE5-8F18-4742-B8E2-0A031F4E83BE}" type="pres">
      <dgm:prSet presAssocID="{A2FC9E9D-C368-4037-8B9A-54A1F7A4769A}" presName="accentRepeatNode" presStyleLbl="solidFgAcc1" presStyleIdx="5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49B18FF3-7FDA-46DF-B34B-A7ED3D3EAC88}" type="presOf" srcId="{8B58AC29-A917-4B8D-B460-9607F6C1ECC7}" destId="{F3616842-7B7D-4265-8820-5073BB25E210}" srcOrd="0" destOrd="0" presId="urn:microsoft.com/office/officeart/2008/layout/VerticalCurvedList"/>
    <dgm:cxn modelId="{CC9AA7A8-D2A3-4E4C-B66F-3FE7BA98A025}" type="presOf" srcId="{43EF4B7E-CD39-474C-8A64-23E1A3DFDC7D}" destId="{7626CED3-E298-4928-8FE2-2F41F4351504}" srcOrd="0" destOrd="0" presId="urn:microsoft.com/office/officeart/2008/layout/VerticalCurvedList"/>
    <dgm:cxn modelId="{65091D96-6E72-4E4E-BBE2-F6E382AD04FA}" srcId="{88B1A2E5-7E22-46D3-B5FB-1F7843B16105}" destId="{2FAF95C7-11BB-4A19-AA03-46B221169BE8}" srcOrd="0" destOrd="0" parTransId="{5B926AAF-26C9-45CD-8B04-3E740D7EC17D}" sibTransId="{01F37C36-7353-4966-BBBF-6FAE5F5F5988}"/>
    <dgm:cxn modelId="{145425DD-7613-4F94-96BF-8222412D9F41}" type="presOf" srcId="{6714DD57-456F-40AE-9E00-845BA4754C67}" destId="{5A4BA1A4-C21A-41DF-8145-26AD277A32B3}" srcOrd="0" destOrd="0" presId="urn:microsoft.com/office/officeart/2008/layout/VerticalCurvedList"/>
    <dgm:cxn modelId="{439DBC33-D10F-4AC7-A065-FBEF86AA9D71}" type="presOf" srcId="{A2FC9E9D-C368-4037-8B9A-54A1F7A4769A}" destId="{7D744184-224E-4361-A47E-FA2E2DD1266D}" srcOrd="0" destOrd="0" presId="urn:microsoft.com/office/officeart/2008/layout/VerticalCurvedList"/>
    <dgm:cxn modelId="{E9D09A3E-C926-4ADC-8DAD-CF79F413A873}" srcId="{88B1A2E5-7E22-46D3-B5FB-1F7843B16105}" destId="{43EF4B7E-CD39-474C-8A64-23E1A3DFDC7D}" srcOrd="2" destOrd="0" parTransId="{D250F8AB-F621-4CD5-97F3-E07BF215A0E4}" sibTransId="{D912AC1E-877D-4C18-8808-A594FDC6E0CB}"/>
    <dgm:cxn modelId="{CF7F569F-747D-44BC-BCDF-DE070E838F53}" srcId="{88B1A2E5-7E22-46D3-B5FB-1F7843B16105}" destId="{8B58AC29-A917-4B8D-B460-9607F6C1ECC7}" srcOrd="4" destOrd="0" parTransId="{71B4ED3F-0409-4AD9-AC4C-6E0611E2AB40}" sibTransId="{2920492E-8BFA-4D40-909E-95318CFE8155}"/>
    <dgm:cxn modelId="{C8FD4208-F31E-428E-B601-22BA0B2B664E}" srcId="{88B1A2E5-7E22-46D3-B5FB-1F7843B16105}" destId="{A2FC9E9D-C368-4037-8B9A-54A1F7A4769A}" srcOrd="5" destOrd="0" parTransId="{7A09E577-C4C6-4A8B-AF3A-2A0D5F8BA51E}" sibTransId="{5A89D25F-004F-459F-B29F-819E0D03002E}"/>
    <dgm:cxn modelId="{62A6CE07-54E3-4707-92DD-7E1F325767AF}" type="presOf" srcId="{2FAF95C7-11BB-4A19-AA03-46B221169BE8}" destId="{0DDAF6F1-8686-45EF-BFE6-A97261130F0E}" srcOrd="0" destOrd="0" presId="urn:microsoft.com/office/officeart/2008/layout/VerticalCurvedList"/>
    <dgm:cxn modelId="{6A4A59FA-608E-4888-8413-EBDD1F498571}" srcId="{88B1A2E5-7E22-46D3-B5FB-1F7843B16105}" destId="{F2051C2F-B0DF-4D7D-8943-ED1E48B6D4ED}" srcOrd="1" destOrd="0" parTransId="{CC140817-58EB-44A0-8ECF-78F69EE249B5}" sibTransId="{735E2E08-876A-4DE5-8DD2-A24D8D40F348}"/>
    <dgm:cxn modelId="{79F650A4-3E49-4453-A1C6-11BA36C02307}" type="presOf" srcId="{F2051C2F-B0DF-4D7D-8943-ED1E48B6D4ED}" destId="{5F713AC4-F3A5-4031-9354-45DA64CDF52B}" srcOrd="0" destOrd="0" presId="urn:microsoft.com/office/officeart/2008/layout/VerticalCurvedList"/>
    <dgm:cxn modelId="{BA8440E7-BE63-4AEA-AE30-FDF8AF718775}" type="presOf" srcId="{01F37C36-7353-4966-BBBF-6FAE5F5F5988}" destId="{EF031136-F0D2-4FCF-A797-97DAC82B6318}" srcOrd="0" destOrd="0" presId="urn:microsoft.com/office/officeart/2008/layout/VerticalCurvedList"/>
    <dgm:cxn modelId="{F54313FD-93FA-44B8-8C57-5A31FC40AA22}" type="presOf" srcId="{88B1A2E5-7E22-46D3-B5FB-1F7843B16105}" destId="{0EE7758D-7915-44B2-BC27-5C11F96B96E7}" srcOrd="0" destOrd="0" presId="urn:microsoft.com/office/officeart/2008/layout/VerticalCurvedList"/>
    <dgm:cxn modelId="{073772D4-E4F9-4AED-BBCF-C556D5275557}" srcId="{88B1A2E5-7E22-46D3-B5FB-1F7843B16105}" destId="{6714DD57-456F-40AE-9E00-845BA4754C67}" srcOrd="3" destOrd="0" parTransId="{261067BC-D36B-47FA-8626-0FD735CDEC55}" sibTransId="{1B1DA7CE-A483-4604-926B-38735FCD7157}"/>
    <dgm:cxn modelId="{E7393703-00F2-4017-BC73-BB472E0B0FCF}" type="presParOf" srcId="{0EE7758D-7915-44B2-BC27-5C11F96B96E7}" destId="{FEF64EA8-8A0E-4185-840A-EACD3411FFFD}" srcOrd="0" destOrd="0" presId="urn:microsoft.com/office/officeart/2008/layout/VerticalCurvedList"/>
    <dgm:cxn modelId="{1F84CC59-98B8-4CF3-A22E-DA2D22CAA56F}" type="presParOf" srcId="{FEF64EA8-8A0E-4185-840A-EACD3411FFFD}" destId="{018CC9B1-0E8E-442C-BB35-C502E5A8BB35}" srcOrd="0" destOrd="0" presId="urn:microsoft.com/office/officeart/2008/layout/VerticalCurvedList"/>
    <dgm:cxn modelId="{92AE2835-28CE-4410-BEEA-7F42CF7F60EC}" type="presParOf" srcId="{018CC9B1-0E8E-442C-BB35-C502E5A8BB35}" destId="{2D11D3F9-8ACF-419A-A155-636A1E1D4DFA}" srcOrd="0" destOrd="0" presId="urn:microsoft.com/office/officeart/2008/layout/VerticalCurvedList"/>
    <dgm:cxn modelId="{81375BA7-2BAB-402A-A429-C88C3B1A1EEB}" type="presParOf" srcId="{018CC9B1-0E8E-442C-BB35-C502E5A8BB35}" destId="{EF031136-F0D2-4FCF-A797-97DAC82B6318}" srcOrd="1" destOrd="0" presId="urn:microsoft.com/office/officeart/2008/layout/VerticalCurvedList"/>
    <dgm:cxn modelId="{7E68E7B9-7C0B-4B43-9AB7-8D26E226B35B}" type="presParOf" srcId="{018CC9B1-0E8E-442C-BB35-C502E5A8BB35}" destId="{24D3A8D4-15FA-4F53-92E2-31487E9532EB}" srcOrd="2" destOrd="0" presId="urn:microsoft.com/office/officeart/2008/layout/VerticalCurvedList"/>
    <dgm:cxn modelId="{4E2D2AEC-E330-4CED-A326-9AF242EE86ED}" type="presParOf" srcId="{018CC9B1-0E8E-442C-BB35-C502E5A8BB35}" destId="{94FCFE7A-793A-4C83-97B9-516A6B34C618}" srcOrd="3" destOrd="0" presId="urn:microsoft.com/office/officeart/2008/layout/VerticalCurvedList"/>
    <dgm:cxn modelId="{65542E2B-745F-4384-8E77-A326B116FC12}" type="presParOf" srcId="{FEF64EA8-8A0E-4185-840A-EACD3411FFFD}" destId="{0DDAF6F1-8686-45EF-BFE6-A97261130F0E}" srcOrd="1" destOrd="0" presId="urn:microsoft.com/office/officeart/2008/layout/VerticalCurvedList"/>
    <dgm:cxn modelId="{4868A881-E4F6-4276-A822-F53A8ABF5606}" type="presParOf" srcId="{FEF64EA8-8A0E-4185-840A-EACD3411FFFD}" destId="{68A42C7C-B1DF-4E22-926B-5281C630703C}" srcOrd="2" destOrd="0" presId="urn:microsoft.com/office/officeart/2008/layout/VerticalCurvedList"/>
    <dgm:cxn modelId="{83E9A9DE-2FB3-461D-B700-B7139E0D4A6A}" type="presParOf" srcId="{68A42C7C-B1DF-4E22-926B-5281C630703C}" destId="{E81E6D21-59B1-47CD-B9F7-C3752CF5E0CA}" srcOrd="0" destOrd="0" presId="urn:microsoft.com/office/officeart/2008/layout/VerticalCurvedList"/>
    <dgm:cxn modelId="{4A09273A-C596-4BA9-9AFF-579876D82E17}" type="presParOf" srcId="{FEF64EA8-8A0E-4185-840A-EACD3411FFFD}" destId="{5F713AC4-F3A5-4031-9354-45DA64CDF52B}" srcOrd="3" destOrd="0" presId="urn:microsoft.com/office/officeart/2008/layout/VerticalCurvedList"/>
    <dgm:cxn modelId="{E5F54F1C-88B5-44BA-8F9F-D98F196C92FA}" type="presParOf" srcId="{FEF64EA8-8A0E-4185-840A-EACD3411FFFD}" destId="{5E0FC2CE-23E5-424B-87AB-9FDA79EB8645}" srcOrd="4" destOrd="0" presId="urn:microsoft.com/office/officeart/2008/layout/VerticalCurvedList"/>
    <dgm:cxn modelId="{1E768088-F4FA-4053-A28D-A70B0D0E2718}" type="presParOf" srcId="{5E0FC2CE-23E5-424B-87AB-9FDA79EB8645}" destId="{C6AC62B7-F1A9-483B-8B3A-C240EC2585C6}" srcOrd="0" destOrd="0" presId="urn:microsoft.com/office/officeart/2008/layout/VerticalCurvedList"/>
    <dgm:cxn modelId="{320FB9B1-AC34-4FB0-91D8-2809F5EAD664}" type="presParOf" srcId="{FEF64EA8-8A0E-4185-840A-EACD3411FFFD}" destId="{7626CED3-E298-4928-8FE2-2F41F4351504}" srcOrd="5" destOrd="0" presId="urn:microsoft.com/office/officeart/2008/layout/VerticalCurvedList"/>
    <dgm:cxn modelId="{024D6404-8F10-4269-BC26-532B3F6C98FD}" type="presParOf" srcId="{FEF64EA8-8A0E-4185-840A-EACD3411FFFD}" destId="{96F64947-E19D-4364-B42D-17404468C139}" srcOrd="6" destOrd="0" presId="urn:microsoft.com/office/officeart/2008/layout/VerticalCurvedList"/>
    <dgm:cxn modelId="{86FD4878-DA58-4EAE-B6C1-BB6F4DF675A4}" type="presParOf" srcId="{96F64947-E19D-4364-B42D-17404468C139}" destId="{AF79FBA0-7755-4070-9983-AE99F2DED8BF}" srcOrd="0" destOrd="0" presId="urn:microsoft.com/office/officeart/2008/layout/VerticalCurvedList"/>
    <dgm:cxn modelId="{E7643204-6385-4D7B-90E7-A2195A0F12D8}" type="presParOf" srcId="{FEF64EA8-8A0E-4185-840A-EACD3411FFFD}" destId="{5A4BA1A4-C21A-41DF-8145-26AD277A32B3}" srcOrd="7" destOrd="0" presId="urn:microsoft.com/office/officeart/2008/layout/VerticalCurvedList"/>
    <dgm:cxn modelId="{EEC42C68-8C41-42D8-B4E3-3DEFBB587B5F}" type="presParOf" srcId="{FEF64EA8-8A0E-4185-840A-EACD3411FFFD}" destId="{881DD3D1-31A8-4D67-B180-CCF28AC02E4F}" srcOrd="8" destOrd="0" presId="urn:microsoft.com/office/officeart/2008/layout/VerticalCurvedList"/>
    <dgm:cxn modelId="{7A567847-CE2D-44EC-9309-A665CC70453A}" type="presParOf" srcId="{881DD3D1-31A8-4D67-B180-CCF28AC02E4F}" destId="{9269F614-E085-41F7-B9DB-5ABC503E1DC0}" srcOrd="0" destOrd="0" presId="urn:microsoft.com/office/officeart/2008/layout/VerticalCurvedList"/>
    <dgm:cxn modelId="{3C6B2734-F700-444D-A27F-1FEB4F34C3F0}" type="presParOf" srcId="{FEF64EA8-8A0E-4185-840A-EACD3411FFFD}" destId="{F3616842-7B7D-4265-8820-5073BB25E210}" srcOrd="9" destOrd="0" presId="urn:microsoft.com/office/officeart/2008/layout/VerticalCurvedList"/>
    <dgm:cxn modelId="{810BFFCB-8D22-4A3A-AE5E-A2BDC4596C70}" type="presParOf" srcId="{FEF64EA8-8A0E-4185-840A-EACD3411FFFD}" destId="{ABBFA72D-17A7-4CFB-900C-F66697137E99}" srcOrd="10" destOrd="0" presId="urn:microsoft.com/office/officeart/2008/layout/VerticalCurvedList"/>
    <dgm:cxn modelId="{5CDB371C-C415-4DC3-B123-C6018D83A6C1}" type="presParOf" srcId="{ABBFA72D-17A7-4CFB-900C-F66697137E99}" destId="{FF0F4FCF-7449-4D02-A61F-1CD74D529D99}" srcOrd="0" destOrd="0" presId="urn:microsoft.com/office/officeart/2008/layout/VerticalCurvedList"/>
    <dgm:cxn modelId="{C2A88153-3053-4244-B72B-CD7982BAB66E}" type="presParOf" srcId="{FEF64EA8-8A0E-4185-840A-EACD3411FFFD}" destId="{7D744184-224E-4361-A47E-FA2E2DD1266D}" srcOrd="11" destOrd="0" presId="urn:microsoft.com/office/officeart/2008/layout/VerticalCurvedList"/>
    <dgm:cxn modelId="{50C2F829-7A01-4F7E-9C84-CD58C7E519FE}" type="presParOf" srcId="{FEF64EA8-8A0E-4185-840A-EACD3411FFFD}" destId="{482ED9D7-A764-4455-A072-AB6643CD9031}" srcOrd="12" destOrd="0" presId="urn:microsoft.com/office/officeart/2008/layout/VerticalCurvedList"/>
    <dgm:cxn modelId="{7E7FE1B9-1A7B-48FB-A81D-A625C692A5C7}" type="presParOf" srcId="{482ED9D7-A764-4455-A072-AB6643CD9031}" destId="{A2DC7EE5-8F18-4742-B8E2-0A031F4E83B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B1A2E5-7E22-46D3-B5FB-1F7843B16105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AF95C7-11BB-4A19-AA03-46B221169BE8}">
      <dgm:prSet phldrT="[Текст]"/>
      <dgm:spPr/>
      <dgm:t>
        <a:bodyPr/>
        <a:lstStyle/>
        <a:p>
          <a:r>
            <a:rPr lang="ru-RU" dirty="0" smtClean="0"/>
            <a:t>кураторы </a:t>
          </a:r>
          <a:r>
            <a:rPr lang="ru-RU" dirty="0" smtClean="0"/>
            <a:t>школ (замы, специалисты, методисты) –275 уроков</a:t>
          </a:r>
          <a:endParaRPr lang="ru-RU" dirty="0"/>
        </a:p>
      </dgm:t>
    </dgm:pt>
    <dgm:pt modelId="{5B926AAF-26C9-45CD-8B04-3E740D7EC17D}" type="parTrans" cxnId="{65091D96-6E72-4E4E-BBE2-F6E382AD04FA}">
      <dgm:prSet/>
      <dgm:spPr/>
      <dgm:t>
        <a:bodyPr/>
        <a:lstStyle/>
        <a:p>
          <a:endParaRPr lang="ru-RU"/>
        </a:p>
      </dgm:t>
    </dgm:pt>
    <dgm:pt modelId="{01F37C36-7353-4966-BBBF-6FAE5F5F5988}" type="sibTrans" cxnId="{65091D96-6E72-4E4E-BBE2-F6E382AD04FA}">
      <dgm:prSet/>
      <dgm:spPr/>
      <dgm:t>
        <a:bodyPr/>
        <a:lstStyle/>
        <a:p>
          <a:endParaRPr lang="ru-RU"/>
        </a:p>
      </dgm:t>
    </dgm:pt>
    <dgm:pt modelId="{43EF4B7E-CD39-474C-8A64-23E1A3DFDC7D}">
      <dgm:prSet phldrT="[Текст]"/>
      <dgm:spPr/>
      <dgm:t>
        <a:bodyPr/>
        <a:lstStyle/>
        <a:p>
          <a:r>
            <a:rPr lang="ru-RU" dirty="0" smtClean="0"/>
            <a:t> посещение уроков молодых педагогов – 23 урока (100%)</a:t>
          </a:r>
          <a:endParaRPr lang="ru-RU" dirty="0"/>
        </a:p>
      </dgm:t>
    </dgm:pt>
    <dgm:pt modelId="{D250F8AB-F621-4CD5-97F3-E07BF215A0E4}" type="parTrans" cxnId="{E9D09A3E-C926-4ADC-8DAD-CF79F413A873}">
      <dgm:prSet/>
      <dgm:spPr/>
      <dgm:t>
        <a:bodyPr/>
        <a:lstStyle/>
        <a:p>
          <a:endParaRPr lang="ru-RU"/>
        </a:p>
      </dgm:t>
    </dgm:pt>
    <dgm:pt modelId="{D912AC1E-877D-4C18-8808-A594FDC6E0CB}" type="sibTrans" cxnId="{E9D09A3E-C926-4ADC-8DAD-CF79F413A873}">
      <dgm:prSet/>
      <dgm:spPr/>
      <dgm:t>
        <a:bodyPr/>
        <a:lstStyle/>
        <a:p>
          <a:endParaRPr lang="ru-RU"/>
        </a:p>
      </dgm:t>
    </dgm:pt>
    <dgm:pt modelId="{6714DD57-456F-40AE-9E00-845BA4754C67}">
      <dgm:prSet phldrT="[Текст]"/>
      <dgm:spPr/>
      <dgm:t>
        <a:bodyPr/>
        <a:lstStyle/>
        <a:p>
          <a:r>
            <a:rPr lang="ru-RU" dirty="0" smtClean="0"/>
            <a:t>семинары – 148 уроков</a:t>
          </a:r>
          <a:endParaRPr lang="ru-RU" dirty="0"/>
        </a:p>
      </dgm:t>
    </dgm:pt>
    <dgm:pt modelId="{261067BC-D36B-47FA-8626-0FD735CDEC55}" type="parTrans" cxnId="{073772D4-E4F9-4AED-BBCF-C556D5275557}">
      <dgm:prSet/>
      <dgm:spPr/>
      <dgm:t>
        <a:bodyPr/>
        <a:lstStyle/>
        <a:p>
          <a:endParaRPr lang="ru-RU"/>
        </a:p>
      </dgm:t>
    </dgm:pt>
    <dgm:pt modelId="{1B1DA7CE-A483-4604-926B-38735FCD7157}" type="sibTrans" cxnId="{073772D4-E4F9-4AED-BBCF-C556D5275557}">
      <dgm:prSet/>
      <dgm:spPr/>
      <dgm:t>
        <a:bodyPr/>
        <a:lstStyle/>
        <a:p>
          <a:endParaRPr lang="ru-RU"/>
        </a:p>
      </dgm:t>
    </dgm:pt>
    <dgm:pt modelId="{A2FC9E9D-C368-4037-8B9A-54A1F7A4769A}">
      <dgm:prSet/>
      <dgm:spPr/>
      <dgm:t>
        <a:bodyPr/>
        <a:lstStyle/>
        <a:p>
          <a:r>
            <a:rPr lang="ru-RU" dirty="0" smtClean="0"/>
            <a:t> методический десант – 60 уроков</a:t>
          </a:r>
          <a:endParaRPr lang="ru-RU" dirty="0"/>
        </a:p>
      </dgm:t>
    </dgm:pt>
    <dgm:pt modelId="{7A09E577-C4C6-4A8B-AF3A-2A0D5F8BA51E}" type="parTrans" cxnId="{C8FD4208-F31E-428E-B601-22BA0B2B664E}">
      <dgm:prSet/>
      <dgm:spPr/>
      <dgm:t>
        <a:bodyPr/>
        <a:lstStyle/>
        <a:p>
          <a:endParaRPr lang="ru-RU"/>
        </a:p>
      </dgm:t>
    </dgm:pt>
    <dgm:pt modelId="{5A89D25F-004F-459F-B29F-819E0D03002E}" type="sibTrans" cxnId="{C8FD4208-F31E-428E-B601-22BA0B2B664E}">
      <dgm:prSet/>
      <dgm:spPr/>
      <dgm:t>
        <a:bodyPr/>
        <a:lstStyle/>
        <a:p>
          <a:endParaRPr lang="ru-RU"/>
        </a:p>
      </dgm:t>
    </dgm:pt>
    <dgm:pt modelId="{75C42F96-A8B5-44B7-95DF-0E982C304619}">
      <dgm:prSet/>
      <dgm:spPr/>
      <dgm:t>
        <a:bodyPr/>
        <a:lstStyle/>
        <a:p>
          <a:r>
            <a:rPr lang="ru-RU" dirty="0" smtClean="0"/>
            <a:t>посещение уроков в центрах образования «Точки роста» - 15</a:t>
          </a:r>
          <a:endParaRPr lang="ru-RU" dirty="0"/>
        </a:p>
      </dgm:t>
    </dgm:pt>
    <dgm:pt modelId="{79B74E8E-70E1-4DA2-A9AD-7B2E2AF93699}" type="parTrans" cxnId="{B6CBDB0A-C897-478F-AA9A-9B64F0355364}">
      <dgm:prSet/>
      <dgm:spPr/>
      <dgm:t>
        <a:bodyPr/>
        <a:lstStyle/>
        <a:p>
          <a:endParaRPr lang="ru-RU"/>
        </a:p>
      </dgm:t>
    </dgm:pt>
    <dgm:pt modelId="{87CF83DE-189D-4F5D-9F1C-B9B42A027063}" type="sibTrans" cxnId="{B6CBDB0A-C897-478F-AA9A-9B64F0355364}">
      <dgm:prSet/>
      <dgm:spPr/>
      <dgm:t>
        <a:bodyPr/>
        <a:lstStyle/>
        <a:p>
          <a:endParaRPr lang="ru-RU"/>
        </a:p>
      </dgm:t>
    </dgm:pt>
    <dgm:pt modelId="{359598CB-0E1B-47A0-A76B-86AC92E5FFFA}" type="pres">
      <dgm:prSet presAssocID="{88B1A2E5-7E22-46D3-B5FB-1F7843B1610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DECB0B-E625-4E83-AF88-8788CBDC00D7}" type="pres">
      <dgm:prSet presAssocID="{2FAF95C7-11BB-4A19-AA03-46B221169BE8}" presName="comp" presStyleCnt="0"/>
      <dgm:spPr/>
    </dgm:pt>
    <dgm:pt modelId="{BBAED7AA-72BC-417E-8B85-B760640E9052}" type="pres">
      <dgm:prSet presAssocID="{2FAF95C7-11BB-4A19-AA03-46B221169BE8}" presName="box" presStyleLbl="node1" presStyleIdx="0" presStyleCnt="5"/>
      <dgm:spPr/>
      <dgm:t>
        <a:bodyPr/>
        <a:lstStyle/>
        <a:p>
          <a:endParaRPr lang="ru-RU"/>
        </a:p>
      </dgm:t>
    </dgm:pt>
    <dgm:pt modelId="{EC1F45D5-2CEE-4B4A-8C07-30FB956CF8E8}" type="pres">
      <dgm:prSet presAssocID="{2FAF95C7-11BB-4A19-AA03-46B221169BE8}" presName="img" presStyleLbl="fgImgPlace1" presStyleIdx="0" presStyleCnt="5" custScaleX="8612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04630B3-F85F-43BD-ABA7-65F36F39BF4F}" type="pres">
      <dgm:prSet presAssocID="{2FAF95C7-11BB-4A19-AA03-46B221169BE8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26B3E5-6280-4521-BAD8-F4C388CF5CC0}" type="pres">
      <dgm:prSet presAssocID="{01F37C36-7353-4966-BBBF-6FAE5F5F5988}" presName="spacer" presStyleCnt="0"/>
      <dgm:spPr/>
    </dgm:pt>
    <dgm:pt modelId="{CFBD816F-A118-4A71-A16B-86026872F244}" type="pres">
      <dgm:prSet presAssocID="{43EF4B7E-CD39-474C-8A64-23E1A3DFDC7D}" presName="comp" presStyleCnt="0"/>
      <dgm:spPr/>
    </dgm:pt>
    <dgm:pt modelId="{F4ABAFE8-2734-4EBE-AA0F-4CB41CAC65ED}" type="pres">
      <dgm:prSet presAssocID="{43EF4B7E-CD39-474C-8A64-23E1A3DFDC7D}" presName="box" presStyleLbl="node1" presStyleIdx="1" presStyleCnt="5"/>
      <dgm:spPr/>
      <dgm:t>
        <a:bodyPr/>
        <a:lstStyle/>
        <a:p>
          <a:endParaRPr lang="ru-RU"/>
        </a:p>
      </dgm:t>
    </dgm:pt>
    <dgm:pt modelId="{231066C2-9A2C-46BC-A032-DDAB748587F4}" type="pres">
      <dgm:prSet presAssocID="{43EF4B7E-CD39-474C-8A64-23E1A3DFDC7D}" presName="img" presStyleLbl="fgImgPlace1" presStyleIdx="1" presStyleCnt="5" custScaleX="8612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37000" b="-37000"/>
          </a:stretch>
        </a:blipFill>
      </dgm:spPr>
      <dgm:t>
        <a:bodyPr/>
        <a:lstStyle/>
        <a:p>
          <a:endParaRPr lang="ru-RU"/>
        </a:p>
      </dgm:t>
    </dgm:pt>
    <dgm:pt modelId="{7402E1E3-0563-417C-8A32-C1F310B5748C}" type="pres">
      <dgm:prSet presAssocID="{43EF4B7E-CD39-474C-8A64-23E1A3DFDC7D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F53868-81AC-4CCA-8707-0AABBF1EBA8F}" type="pres">
      <dgm:prSet presAssocID="{D912AC1E-877D-4C18-8808-A594FDC6E0CB}" presName="spacer" presStyleCnt="0"/>
      <dgm:spPr/>
    </dgm:pt>
    <dgm:pt modelId="{E516FC83-AAF7-466F-975E-5BD00F1EED2D}" type="pres">
      <dgm:prSet presAssocID="{75C42F96-A8B5-44B7-95DF-0E982C304619}" presName="comp" presStyleCnt="0"/>
      <dgm:spPr/>
    </dgm:pt>
    <dgm:pt modelId="{BD0F75CE-336A-4959-89E1-76FAF8E6A6C3}" type="pres">
      <dgm:prSet presAssocID="{75C42F96-A8B5-44B7-95DF-0E982C304619}" presName="box" presStyleLbl="node1" presStyleIdx="2" presStyleCnt="5"/>
      <dgm:spPr/>
      <dgm:t>
        <a:bodyPr/>
        <a:lstStyle/>
        <a:p>
          <a:endParaRPr lang="ru-RU"/>
        </a:p>
      </dgm:t>
    </dgm:pt>
    <dgm:pt modelId="{A1FBFABF-F8CC-48B6-AB5E-CFA66294EB0E}" type="pres">
      <dgm:prSet presAssocID="{75C42F96-A8B5-44B7-95DF-0E982C304619}" presName="img" presStyleLbl="fgImgPlace1" presStyleIdx="2" presStyleCnt="5" custScaleX="7737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61F54BB-09C7-4D75-85A5-4858F87E888F}" type="pres">
      <dgm:prSet presAssocID="{75C42F96-A8B5-44B7-95DF-0E982C304619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74E0F3-DCB4-4EA8-A77C-5E93E3751B6D}" type="pres">
      <dgm:prSet presAssocID="{87CF83DE-189D-4F5D-9F1C-B9B42A027063}" presName="spacer" presStyleCnt="0"/>
      <dgm:spPr/>
    </dgm:pt>
    <dgm:pt modelId="{4C6B3B7F-5080-49D6-A253-9964BF85330C}" type="pres">
      <dgm:prSet presAssocID="{6714DD57-456F-40AE-9E00-845BA4754C67}" presName="comp" presStyleCnt="0"/>
      <dgm:spPr/>
    </dgm:pt>
    <dgm:pt modelId="{B403CEBF-D905-4105-9E50-EE73469F53BE}" type="pres">
      <dgm:prSet presAssocID="{6714DD57-456F-40AE-9E00-845BA4754C67}" presName="box" presStyleLbl="node1" presStyleIdx="3" presStyleCnt="5"/>
      <dgm:spPr/>
      <dgm:t>
        <a:bodyPr/>
        <a:lstStyle/>
        <a:p>
          <a:endParaRPr lang="ru-RU"/>
        </a:p>
      </dgm:t>
    </dgm:pt>
    <dgm:pt modelId="{7D81EA58-3FB9-4E33-B550-FB0CD5F034BD}" type="pres">
      <dgm:prSet presAssocID="{6714DD57-456F-40AE-9E00-845BA4754C67}" presName="img" presStyleLbl="fgImgPlace1" presStyleIdx="3" presStyleCnt="5" custScaleX="86121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  <dgm:t>
        <a:bodyPr/>
        <a:lstStyle/>
        <a:p>
          <a:endParaRPr lang="ru-RU"/>
        </a:p>
      </dgm:t>
    </dgm:pt>
    <dgm:pt modelId="{14FD8695-F734-4570-87C3-895D0D324725}" type="pres">
      <dgm:prSet presAssocID="{6714DD57-456F-40AE-9E00-845BA4754C67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2E7E64-1613-4F26-A0F5-79A3EBA9DC1B}" type="pres">
      <dgm:prSet presAssocID="{1B1DA7CE-A483-4604-926B-38735FCD7157}" presName="spacer" presStyleCnt="0"/>
      <dgm:spPr/>
    </dgm:pt>
    <dgm:pt modelId="{6F0A2AAE-BAA0-45AC-8D61-F94A370BDE7C}" type="pres">
      <dgm:prSet presAssocID="{A2FC9E9D-C368-4037-8B9A-54A1F7A4769A}" presName="comp" presStyleCnt="0"/>
      <dgm:spPr/>
    </dgm:pt>
    <dgm:pt modelId="{1C3684B1-88A3-4E0E-ABD1-653752E176D0}" type="pres">
      <dgm:prSet presAssocID="{A2FC9E9D-C368-4037-8B9A-54A1F7A4769A}" presName="box" presStyleLbl="node1" presStyleIdx="4" presStyleCnt="5"/>
      <dgm:spPr/>
      <dgm:t>
        <a:bodyPr/>
        <a:lstStyle/>
        <a:p>
          <a:endParaRPr lang="ru-RU"/>
        </a:p>
      </dgm:t>
    </dgm:pt>
    <dgm:pt modelId="{DAAC029E-ED12-407A-A126-B18DB3BBC093}" type="pres">
      <dgm:prSet presAssocID="{A2FC9E9D-C368-4037-8B9A-54A1F7A4769A}" presName="img" presStyleLbl="fgImgPlace1" presStyleIdx="4" presStyleCnt="5" custScaleX="83747" custLinFactNeighborX="-2565" custLinFactNeighborY="-2991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  <dgm:t>
        <a:bodyPr/>
        <a:lstStyle/>
        <a:p>
          <a:endParaRPr lang="ru-RU"/>
        </a:p>
      </dgm:t>
    </dgm:pt>
    <dgm:pt modelId="{CAE4A251-484D-4407-BA3E-D207858F3D62}" type="pres">
      <dgm:prSet presAssocID="{A2FC9E9D-C368-4037-8B9A-54A1F7A4769A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091D96-6E72-4E4E-BBE2-F6E382AD04FA}" srcId="{88B1A2E5-7E22-46D3-B5FB-1F7843B16105}" destId="{2FAF95C7-11BB-4A19-AA03-46B221169BE8}" srcOrd="0" destOrd="0" parTransId="{5B926AAF-26C9-45CD-8B04-3E740D7EC17D}" sibTransId="{01F37C36-7353-4966-BBBF-6FAE5F5F5988}"/>
    <dgm:cxn modelId="{ACF6280B-E993-4F19-8BE8-2AAA611DB08C}" type="presOf" srcId="{A2FC9E9D-C368-4037-8B9A-54A1F7A4769A}" destId="{1C3684B1-88A3-4E0E-ABD1-653752E176D0}" srcOrd="0" destOrd="0" presId="urn:microsoft.com/office/officeart/2005/8/layout/vList4#2"/>
    <dgm:cxn modelId="{A8FECDD2-4F74-4243-A054-65B0B99A240C}" type="presOf" srcId="{6714DD57-456F-40AE-9E00-845BA4754C67}" destId="{14FD8695-F734-4570-87C3-895D0D324725}" srcOrd="1" destOrd="0" presId="urn:microsoft.com/office/officeart/2005/8/layout/vList4#2"/>
    <dgm:cxn modelId="{C6DFAE42-6B10-4AB5-AE60-B1210B372D96}" type="presOf" srcId="{2FAF95C7-11BB-4A19-AA03-46B221169BE8}" destId="{504630B3-F85F-43BD-ABA7-65F36F39BF4F}" srcOrd="1" destOrd="0" presId="urn:microsoft.com/office/officeart/2005/8/layout/vList4#2"/>
    <dgm:cxn modelId="{E9D09A3E-C926-4ADC-8DAD-CF79F413A873}" srcId="{88B1A2E5-7E22-46D3-B5FB-1F7843B16105}" destId="{43EF4B7E-CD39-474C-8A64-23E1A3DFDC7D}" srcOrd="1" destOrd="0" parTransId="{D250F8AB-F621-4CD5-97F3-E07BF215A0E4}" sibTransId="{D912AC1E-877D-4C18-8808-A594FDC6E0CB}"/>
    <dgm:cxn modelId="{C8FD4208-F31E-428E-B601-22BA0B2B664E}" srcId="{88B1A2E5-7E22-46D3-B5FB-1F7843B16105}" destId="{A2FC9E9D-C368-4037-8B9A-54A1F7A4769A}" srcOrd="4" destOrd="0" parTransId="{7A09E577-C4C6-4A8B-AF3A-2A0D5F8BA51E}" sibTransId="{5A89D25F-004F-459F-B29F-819E0D03002E}"/>
    <dgm:cxn modelId="{85141DC2-4937-446F-9FF4-12B40C4F74CC}" type="presOf" srcId="{43EF4B7E-CD39-474C-8A64-23E1A3DFDC7D}" destId="{F4ABAFE8-2734-4EBE-AA0F-4CB41CAC65ED}" srcOrd="0" destOrd="0" presId="urn:microsoft.com/office/officeart/2005/8/layout/vList4#2"/>
    <dgm:cxn modelId="{5FF35B19-442B-48EB-B5F1-8A16711BD939}" type="presOf" srcId="{2FAF95C7-11BB-4A19-AA03-46B221169BE8}" destId="{BBAED7AA-72BC-417E-8B85-B760640E9052}" srcOrd="0" destOrd="0" presId="urn:microsoft.com/office/officeart/2005/8/layout/vList4#2"/>
    <dgm:cxn modelId="{51DFACFA-2FA4-4221-8DB8-5E7D8C094644}" type="presOf" srcId="{88B1A2E5-7E22-46D3-B5FB-1F7843B16105}" destId="{359598CB-0E1B-47A0-A76B-86AC92E5FFFA}" srcOrd="0" destOrd="0" presId="urn:microsoft.com/office/officeart/2005/8/layout/vList4#2"/>
    <dgm:cxn modelId="{133B3F79-A0BA-4DD4-B03A-1658B1145001}" type="presOf" srcId="{A2FC9E9D-C368-4037-8B9A-54A1F7A4769A}" destId="{CAE4A251-484D-4407-BA3E-D207858F3D62}" srcOrd="1" destOrd="0" presId="urn:microsoft.com/office/officeart/2005/8/layout/vList4#2"/>
    <dgm:cxn modelId="{B6CBDB0A-C897-478F-AA9A-9B64F0355364}" srcId="{88B1A2E5-7E22-46D3-B5FB-1F7843B16105}" destId="{75C42F96-A8B5-44B7-95DF-0E982C304619}" srcOrd="2" destOrd="0" parTransId="{79B74E8E-70E1-4DA2-A9AD-7B2E2AF93699}" sibTransId="{87CF83DE-189D-4F5D-9F1C-B9B42A027063}"/>
    <dgm:cxn modelId="{7BFA25A7-3AF7-4CB3-BCFB-507A80404724}" type="presOf" srcId="{6714DD57-456F-40AE-9E00-845BA4754C67}" destId="{B403CEBF-D905-4105-9E50-EE73469F53BE}" srcOrd="0" destOrd="0" presId="urn:microsoft.com/office/officeart/2005/8/layout/vList4#2"/>
    <dgm:cxn modelId="{073772D4-E4F9-4AED-BBCF-C556D5275557}" srcId="{88B1A2E5-7E22-46D3-B5FB-1F7843B16105}" destId="{6714DD57-456F-40AE-9E00-845BA4754C67}" srcOrd="3" destOrd="0" parTransId="{261067BC-D36B-47FA-8626-0FD735CDEC55}" sibTransId="{1B1DA7CE-A483-4604-926B-38735FCD7157}"/>
    <dgm:cxn modelId="{A1D009E3-AF80-42ED-A1AD-AF7D26C6DA4E}" type="presOf" srcId="{75C42F96-A8B5-44B7-95DF-0E982C304619}" destId="{BD0F75CE-336A-4959-89E1-76FAF8E6A6C3}" srcOrd="0" destOrd="0" presId="urn:microsoft.com/office/officeart/2005/8/layout/vList4#2"/>
    <dgm:cxn modelId="{8672D68A-D50F-4EA2-ADC4-608A2A3BAFBD}" type="presOf" srcId="{43EF4B7E-CD39-474C-8A64-23E1A3DFDC7D}" destId="{7402E1E3-0563-417C-8A32-C1F310B5748C}" srcOrd="1" destOrd="0" presId="urn:microsoft.com/office/officeart/2005/8/layout/vList4#2"/>
    <dgm:cxn modelId="{E1B74500-26D9-4343-841E-F95913FC5C68}" type="presOf" srcId="{75C42F96-A8B5-44B7-95DF-0E982C304619}" destId="{A61F54BB-09C7-4D75-85A5-4858F87E888F}" srcOrd="1" destOrd="0" presId="urn:microsoft.com/office/officeart/2005/8/layout/vList4#2"/>
    <dgm:cxn modelId="{00783FF6-6D0C-4C9A-BCD7-4C6F42E704A3}" type="presParOf" srcId="{359598CB-0E1B-47A0-A76B-86AC92E5FFFA}" destId="{43DECB0B-E625-4E83-AF88-8788CBDC00D7}" srcOrd="0" destOrd="0" presId="urn:microsoft.com/office/officeart/2005/8/layout/vList4#2"/>
    <dgm:cxn modelId="{646CFCE5-2358-46C6-8955-263C4AC3A683}" type="presParOf" srcId="{43DECB0B-E625-4E83-AF88-8788CBDC00D7}" destId="{BBAED7AA-72BC-417E-8B85-B760640E9052}" srcOrd="0" destOrd="0" presId="urn:microsoft.com/office/officeart/2005/8/layout/vList4#2"/>
    <dgm:cxn modelId="{C797DCC1-B247-4922-9727-D9F31287E513}" type="presParOf" srcId="{43DECB0B-E625-4E83-AF88-8788CBDC00D7}" destId="{EC1F45D5-2CEE-4B4A-8C07-30FB956CF8E8}" srcOrd="1" destOrd="0" presId="urn:microsoft.com/office/officeart/2005/8/layout/vList4#2"/>
    <dgm:cxn modelId="{C70F8C9F-1659-4303-83D0-2C61C4727C34}" type="presParOf" srcId="{43DECB0B-E625-4E83-AF88-8788CBDC00D7}" destId="{504630B3-F85F-43BD-ABA7-65F36F39BF4F}" srcOrd="2" destOrd="0" presId="urn:microsoft.com/office/officeart/2005/8/layout/vList4#2"/>
    <dgm:cxn modelId="{C28C42F1-7295-42AF-834B-81155E437D2E}" type="presParOf" srcId="{359598CB-0E1B-47A0-A76B-86AC92E5FFFA}" destId="{3F26B3E5-6280-4521-BAD8-F4C388CF5CC0}" srcOrd="1" destOrd="0" presId="urn:microsoft.com/office/officeart/2005/8/layout/vList4#2"/>
    <dgm:cxn modelId="{1F29F5BC-0289-4D96-B561-DF2DB250A06E}" type="presParOf" srcId="{359598CB-0E1B-47A0-A76B-86AC92E5FFFA}" destId="{CFBD816F-A118-4A71-A16B-86026872F244}" srcOrd="2" destOrd="0" presId="urn:microsoft.com/office/officeart/2005/8/layout/vList4#2"/>
    <dgm:cxn modelId="{C945F174-5C26-45B2-AF6D-5C058F11FC74}" type="presParOf" srcId="{CFBD816F-A118-4A71-A16B-86026872F244}" destId="{F4ABAFE8-2734-4EBE-AA0F-4CB41CAC65ED}" srcOrd="0" destOrd="0" presId="urn:microsoft.com/office/officeart/2005/8/layout/vList4#2"/>
    <dgm:cxn modelId="{C16D473A-4738-4231-882D-50D6D0307E43}" type="presParOf" srcId="{CFBD816F-A118-4A71-A16B-86026872F244}" destId="{231066C2-9A2C-46BC-A032-DDAB748587F4}" srcOrd="1" destOrd="0" presId="urn:microsoft.com/office/officeart/2005/8/layout/vList4#2"/>
    <dgm:cxn modelId="{CAC0371F-2B87-4620-B77E-A2E663DDA0D2}" type="presParOf" srcId="{CFBD816F-A118-4A71-A16B-86026872F244}" destId="{7402E1E3-0563-417C-8A32-C1F310B5748C}" srcOrd="2" destOrd="0" presId="urn:microsoft.com/office/officeart/2005/8/layout/vList4#2"/>
    <dgm:cxn modelId="{0BDEE9E1-AFEE-42E4-964C-F8DB90FD6D84}" type="presParOf" srcId="{359598CB-0E1B-47A0-A76B-86AC92E5FFFA}" destId="{91F53868-81AC-4CCA-8707-0AABBF1EBA8F}" srcOrd="3" destOrd="0" presId="urn:microsoft.com/office/officeart/2005/8/layout/vList4#2"/>
    <dgm:cxn modelId="{B1290449-09CD-481D-9C3D-F8DE64B3C1FB}" type="presParOf" srcId="{359598CB-0E1B-47A0-A76B-86AC92E5FFFA}" destId="{E516FC83-AAF7-466F-975E-5BD00F1EED2D}" srcOrd="4" destOrd="0" presId="urn:microsoft.com/office/officeart/2005/8/layout/vList4#2"/>
    <dgm:cxn modelId="{24DDC2C5-1536-45AE-BD17-E22777A73664}" type="presParOf" srcId="{E516FC83-AAF7-466F-975E-5BD00F1EED2D}" destId="{BD0F75CE-336A-4959-89E1-76FAF8E6A6C3}" srcOrd="0" destOrd="0" presId="urn:microsoft.com/office/officeart/2005/8/layout/vList4#2"/>
    <dgm:cxn modelId="{1E54663D-D047-4F53-8211-1BAD4977485D}" type="presParOf" srcId="{E516FC83-AAF7-466F-975E-5BD00F1EED2D}" destId="{A1FBFABF-F8CC-48B6-AB5E-CFA66294EB0E}" srcOrd="1" destOrd="0" presId="urn:microsoft.com/office/officeart/2005/8/layout/vList4#2"/>
    <dgm:cxn modelId="{EB882A35-D8C7-410F-957E-F3F375A33A43}" type="presParOf" srcId="{E516FC83-AAF7-466F-975E-5BD00F1EED2D}" destId="{A61F54BB-09C7-4D75-85A5-4858F87E888F}" srcOrd="2" destOrd="0" presId="urn:microsoft.com/office/officeart/2005/8/layout/vList4#2"/>
    <dgm:cxn modelId="{FE528DB8-D55A-4195-AC4D-A3B0AFF434F8}" type="presParOf" srcId="{359598CB-0E1B-47A0-A76B-86AC92E5FFFA}" destId="{F174E0F3-DCB4-4EA8-A77C-5E93E3751B6D}" srcOrd="5" destOrd="0" presId="urn:microsoft.com/office/officeart/2005/8/layout/vList4#2"/>
    <dgm:cxn modelId="{1648875E-A20F-447A-A4E6-D9B7C8E1CB8D}" type="presParOf" srcId="{359598CB-0E1B-47A0-A76B-86AC92E5FFFA}" destId="{4C6B3B7F-5080-49D6-A253-9964BF85330C}" srcOrd="6" destOrd="0" presId="urn:microsoft.com/office/officeart/2005/8/layout/vList4#2"/>
    <dgm:cxn modelId="{9CF6AF34-EF77-4154-BF90-2482C0F9D5E1}" type="presParOf" srcId="{4C6B3B7F-5080-49D6-A253-9964BF85330C}" destId="{B403CEBF-D905-4105-9E50-EE73469F53BE}" srcOrd="0" destOrd="0" presId="urn:microsoft.com/office/officeart/2005/8/layout/vList4#2"/>
    <dgm:cxn modelId="{0CC59EF8-7600-4264-86A3-167752289087}" type="presParOf" srcId="{4C6B3B7F-5080-49D6-A253-9964BF85330C}" destId="{7D81EA58-3FB9-4E33-B550-FB0CD5F034BD}" srcOrd="1" destOrd="0" presId="urn:microsoft.com/office/officeart/2005/8/layout/vList4#2"/>
    <dgm:cxn modelId="{94D26D9D-728D-498F-8666-4E866555FA05}" type="presParOf" srcId="{4C6B3B7F-5080-49D6-A253-9964BF85330C}" destId="{14FD8695-F734-4570-87C3-895D0D324725}" srcOrd="2" destOrd="0" presId="urn:microsoft.com/office/officeart/2005/8/layout/vList4#2"/>
    <dgm:cxn modelId="{71B8947C-44C9-4F9B-AF10-86A789F113F1}" type="presParOf" srcId="{359598CB-0E1B-47A0-A76B-86AC92E5FFFA}" destId="{D82E7E64-1613-4F26-A0F5-79A3EBA9DC1B}" srcOrd="7" destOrd="0" presId="urn:microsoft.com/office/officeart/2005/8/layout/vList4#2"/>
    <dgm:cxn modelId="{4573074B-D3A5-458F-97DD-CD5026D3C038}" type="presParOf" srcId="{359598CB-0E1B-47A0-A76B-86AC92E5FFFA}" destId="{6F0A2AAE-BAA0-45AC-8D61-F94A370BDE7C}" srcOrd="8" destOrd="0" presId="urn:microsoft.com/office/officeart/2005/8/layout/vList4#2"/>
    <dgm:cxn modelId="{036DDAFB-7388-45D7-BDB2-470B5A562A0D}" type="presParOf" srcId="{6F0A2AAE-BAA0-45AC-8D61-F94A370BDE7C}" destId="{1C3684B1-88A3-4E0E-ABD1-653752E176D0}" srcOrd="0" destOrd="0" presId="urn:microsoft.com/office/officeart/2005/8/layout/vList4#2"/>
    <dgm:cxn modelId="{F292D042-BF15-4A85-B9A2-210EF095FA67}" type="presParOf" srcId="{6F0A2AAE-BAA0-45AC-8D61-F94A370BDE7C}" destId="{DAAC029E-ED12-407A-A126-B18DB3BBC093}" srcOrd="1" destOrd="0" presId="urn:microsoft.com/office/officeart/2005/8/layout/vList4#2"/>
    <dgm:cxn modelId="{BDDAFE1D-AB30-4D60-846B-6689DB00CDE5}" type="presParOf" srcId="{6F0A2AAE-BAA0-45AC-8D61-F94A370BDE7C}" destId="{CAE4A251-484D-4407-BA3E-D207858F3D62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031136-F0D2-4FCF-A797-97DAC82B6318}">
      <dsp:nvSpPr>
        <dsp:cNvPr id="0" name=""/>
        <dsp:cNvSpPr/>
      </dsp:nvSpPr>
      <dsp:spPr>
        <a:xfrm>
          <a:off x="-3836843" y="-589249"/>
          <a:ext cx="4572970" cy="4572970"/>
        </a:xfrm>
        <a:prstGeom prst="blockArc">
          <a:avLst>
            <a:gd name="adj1" fmla="val 18900000"/>
            <a:gd name="adj2" fmla="val 2700000"/>
            <a:gd name="adj3" fmla="val 47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DAF6F1-8686-45EF-BFE6-A97261130F0E}">
      <dsp:nvSpPr>
        <dsp:cNvPr id="0" name=""/>
        <dsp:cNvSpPr/>
      </dsp:nvSpPr>
      <dsp:spPr>
        <a:xfrm>
          <a:off x="385806" y="260967"/>
          <a:ext cx="7799180" cy="5222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4501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Управление образования – 15</a:t>
          </a:r>
          <a:endParaRPr lang="ru-RU" sz="2700" kern="1200" dirty="0"/>
        </a:p>
      </dsp:txBody>
      <dsp:txXfrm>
        <a:off x="385806" y="260967"/>
        <a:ext cx="7799180" cy="522205"/>
      </dsp:txXfrm>
    </dsp:sp>
    <dsp:sp modelId="{E81E6D21-59B1-47CD-B9F7-C3752CF5E0CA}">
      <dsp:nvSpPr>
        <dsp:cNvPr id="0" name=""/>
        <dsp:cNvSpPr/>
      </dsp:nvSpPr>
      <dsp:spPr>
        <a:xfrm>
          <a:off x="59428" y="195691"/>
          <a:ext cx="652756" cy="65275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3D5292-81AC-4DFB-BE6C-986DDD7AEE54}">
      <dsp:nvSpPr>
        <dsp:cNvPr id="0" name=""/>
        <dsp:cNvSpPr/>
      </dsp:nvSpPr>
      <dsp:spPr>
        <a:xfrm>
          <a:off x="685199" y="1044411"/>
          <a:ext cx="7499788" cy="5222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4501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Директора школ – 15 </a:t>
          </a:r>
          <a:endParaRPr lang="ru-RU" sz="2700" kern="1200" dirty="0"/>
        </a:p>
      </dsp:txBody>
      <dsp:txXfrm>
        <a:off x="685199" y="1044411"/>
        <a:ext cx="7499788" cy="522205"/>
      </dsp:txXfrm>
    </dsp:sp>
    <dsp:sp modelId="{AF79FBA0-7755-4070-9983-AE99F2DED8BF}">
      <dsp:nvSpPr>
        <dsp:cNvPr id="0" name=""/>
        <dsp:cNvSpPr/>
      </dsp:nvSpPr>
      <dsp:spPr>
        <a:xfrm>
          <a:off x="358820" y="979135"/>
          <a:ext cx="652756" cy="65275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E229B0-8698-4810-8DB5-FC5DB5AE46BC}">
      <dsp:nvSpPr>
        <dsp:cNvPr id="0" name=""/>
        <dsp:cNvSpPr/>
      </dsp:nvSpPr>
      <dsp:spPr>
        <a:xfrm>
          <a:off x="685199" y="1827855"/>
          <a:ext cx="7499788" cy="5222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4501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ЗДУР – 9 </a:t>
          </a:r>
          <a:endParaRPr lang="ru-RU" sz="2700" kern="1200" dirty="0"/>
        </a:p>
      </dsp:txBody>
      <dsp:txXfrm>
        <a:off x="685199" y="1827855"/>
        <a:ext cx="7499788" cy="522205"/>
      </dsp:txXfrm>
    </dsp:sp>
    <dsp:sp modelId="{9269F614-E085-41F7-B9DB-5ABC503E1DC0}">
      <dsp:nvSpPr>
        <dsp:cNvPr id="0" name=""/>
        <dsp:cNvSpPr/>
      </dsp:nvSpPr>
      <dsp:spPr>
        <a:xfrm>
          <a:off x="358820" y="1762579"/>
          <a:ext cx="652756" cy="65275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3509FD-51A6-4B1F-8D01-43F699B4B9B1}">
      <dsp:nvSpPr>
        <dsp:cNvPr id="0" name=""/>
        <dsp:cNvSpPr/>
      </dsp:nvSpPr>
      <dsp:spPr>
        <a:xfrm>
          <a:off x="385806" y="2611299"/>
          <a:ext cx="7799180" cy="5222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4501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ЗДВР  - 9 </a:t>
          </a:r>
          <a:endParaRPr lang="ru-RU" sz="2700" kern="1200" dirty="0"/>
        </a:p>
      </dsp:txBody>
      <dsp:txXfrm>
        <a:off x="385806" y="2611299"/>
        <a:ext cx="7799180" cy="522205"/>
      </dsp:txXfrm>
    </dsp:sp>
    <dsp:sp modelId="{A2DC7EE5-8F18-4742-B8E2-0A031F4E83BE}">
      <dsp:nvSpPr>
        <dsp:cNvPr id="0" name=""/>
        <dsp:cNvSpPr/>
      </dsp:nvSpPr>
      <dsp:spPr>
        <a:xfrm>
          <a:off x="59428" y="2546023"/>
          <a:ext cx="652756" cy="652756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031136-F0D2-4FCF-A797-97DAC82B6318}">
      <dsp:nvSpPr>
        <dsp:cNvPr id="0" name=""/>
        <dsp:cNvSpPr/>
      </dsp:nvSpPr>
      <dsp:spPr>
        <a:xfrm>
          <a:off x="-3836843" y="-589249"/>
          <a:ext cx="4572970" cy="4572970"/>
        </a:xfrm>
        <a:prstGeom prst="blockArc">
          <a:avLst>
            <a:gd name="adj1" fmla="val 18900000"/>
            <a:gd name="adj2" fmla="val 2700000"/>
            <a:gd name="adj3" fmla="val 47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DAF6F1-8686-45EF-BFE6-A97261130F0E}">
      <dsp:nvSpPr>
        <dsp:cNvPr id="0" name=""/>
        <dsp:cNvSpPr/>
      </dsp:nvSpPr>
      <dsp:spPr>
        <a:xfrm>
          <a:off x="275486" y="178752"/>
          <a:ext cx="7909501" cy="3573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3662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Семинары, заседания РМО – 35</a:t>
          </a:r>
          <a:endParaRPr lang="ru-RU" sz="1800" kern="1200" dirty="0"/>
        </a:p>
      </dsp:txBody>
      <dsp:txXfrm>
        <a:off x="275486" y="178752"/>
        <a:ext cx="7909501" cy="357370"/>
      </dsp:txXfrm>
    </dsp:sp>
    <dsp:sp modelId="{E81E6D21-59B1-47CD-B9F7-C3752CF5E0CA}">
      <dsp:nvSpPr>
        <dsp:cNvPr id="0" name=""/>
        <dsp:cNvSpPr/>
      </dsp:nvSpPr>
      <dsp:spPr>
        <a:xfrm>
          <a:off x="52130" y="134081"/>
          <a:ext cx="446712" cy="44671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713AC4-F3A5-4031-9354-45DA64CDF52B}">
      <dsp:nvSpPr>
        <dsp:cNvPr id="0" name=""/>
        <dsp:cNvSpPr/>
      </dsp:nvSpPr>
      <dsp:spPr>
        <a:xfrm>
          <a:off x="569447" y="714740"/>
          <a:ext cx="7615540" cy="3573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3662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Республиканский семинар педагогов - 1</a:t>
          </a:r>
          <a:endParaRPr lang="ru-RU" sz="1800" kern="1200" dirty="0"/>
        </a:p>
      </dsp:txBody>
      <dsp:txXfrm>
        <a:off x="569447" y="714740"/>
        <a:ext cx="7615540" cy="357370"/>
      </dsp:txXfrm>
    </dsp:sp>
    <dsp:sp modelId="{C6AC62B7-F1A9-483B-8B3A-C240EC2585C6}">
      <dsp:nvSpPr>
        <dsp:cNvPr id="0" name=""/>
        <dsp:cNvSpPr/>
      </dsp:nvSpPr>
      <dsp:spPr>
        <a:xfrm>
          <a:off x="363120" y="695124"/>
          <a:ext cx="446712" cy="44671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26CED3-E298-4928-8FE2-2F41F4351504}">
      <dsp:nvSpPr>
        <dsp:cNvPr id="0" name=""/>
        <dsp:cNvSpPr/>
      </dsp:nvSpPr>
      <dsp:spPr>
        <a:xfrm>
          <a:off x="703868" y="1250727"/>
          <a:ext cx="7481118" cy="3573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3662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Проект «Перезагрузка» – 20</a:t>
          </a:r>
          <a:endParaRPr lang="ru-RU" sz="1800" kern="1200" dirty="0"/>
        </a:p>
      </dsp:txBody>
      <dsp:txXfrm>
        <a:off x="703868" y="1250727"/>
        <a:ext cx="7481118" cy="357370"/>
      </dsp:txXfrm>
    </dsp:sp>
    <dsp:sp modelId="{AF79FBA0-7755-4070-9983-AE99F2DED8BF}">
      <dsp:nvSpPr>
        <dsp:cNvPr id="0" name=""/>
        <dsp:cNvSpPr/>
      </dsp:nvSpPr>
      <dsp:spPr>
        <a:xfrm>
          <a:off x="480512" y="1206055"/>
          <a:ext cx="446712" cy="44671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4BA1A4-C21A-41DF-8145-26AD277A32B3}">
      <dsp:nvSpPr>
        <dsp:cNvPr id="0" name=""/>
        <dsp:cNvSpPr/>
      </dsp:nvSpPr>
      <dsp:spPr>
        <a:xfrm>
          <a:off x="703868" y="1786374"/>
          <a:ext cx="7481118" cy="3573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3662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Методический десант	-  3</a:t>
          </a:r>
          <a:endParaRPr lang="ru-RU" sz="1800" kern="1200" dirty="0"/>
        </a:p>
      </dsp:txBody>
      <dsp:txXfrm>
        <a:off x="703868" y="1786374"/>
        <a:ext cx="7481118" cy="357370"/>
      </dsp:txXfrm>
    </dsp:sp>
    <dsp:sp modelId="{9269F614-E085-41F7-B9DB-5ABC503E1DC0}">
      <dsp:nvSpPr>
        <dsp:cNvPr id="0" name=""/>
        <dsp:cNvSpPr/>
      </dsp:nvSpPr>
      <dsp:spPr>
        <a:xfrm>
          <a:off x="480512" y="1741703"/>
          <a:ext cx="446712" cy="446712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616842-7B7D-4265-8820-5073BB25E210}">
      <dsp:nvSpPr>
        <dsp:cNvPr id="0" name=""/>
        <dsp:cNvSpPr/>
      </dsp:nvSpPr>
      <dsp:spPr>
        <a:xfrm>
          <a:off x="569447" y="2322361"/>
          <a:ext cx="7615540" cy="3573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3662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Наставничество  - 27</a:t>
          </a:r>
          <a:endParaRPr lang="ru-RU" sz="1800" kern="1200" dirty="0"/>
        </a:p>
      </dsp:txBody>
      <dsp:txXfrm>
        <a:off x="569447" y="2322361"/>
        <a:ext cx="7615540" cy="357370"/>
      </dsp:txXfrm>
    </dsp:sp>
    <dsp:sp modelId="{FF0F4FCF-7449-4D02-A61F-1CD74D529D99}">
      <dsp:nvSpPr>
        <dsp:cNvPr id="0" name=""/>
        <dsp:cNvSpPr/>
      </dsp:nvSpPr>
      <dsp:spPr>
        <a:xfrm>
          <a:off x="346091" y="2277690"/>
          <a:ext cx="446712" cy="44671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744184-224E-4361-A47E-FA2E2DD1266D}">
      <dsp:nvSpPr>
        <dsp:cNvPr id="0" name=""/>
        <dsp:cNvSpPr/>
      </dsp:nvSpPr>
      <dsp:spPr>
        <a:xfrm>
          <a:off x="275486" y="2858349"/>
          <a:ext cx="7909501" cy="3573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3662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Тренинги	- 26</a:t>
          </a:r>
          <a:endParaRPr lang="ru-RU" sz="1800" kern="1200" dirty="0"/>
        </a:p>
      </dsp:txBody>
      <dsp:txXfrm>
        <a:off x="275486" y="2858349"/>
        <a:ext cx="7909501" cy="357370"/>
      </dsp:txXfrm>
    </dsp:sp>
    <dsp:sp modelId="{A2DC7EE5-8F18-4742-B8E2-0A031F4E83BE}">
      <dsp:nvSpPr>
        <dsp:cNvPr id="0" name=""/>
        <dsp:cNvSpPr/>
      </dsp:nvSpPr>
      <dsp:spPr>
        <a:xfrm>
          <a:off x="52130" y="2813677"/>
          <a:ext cx="446712" cy="446712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AED7AA-72BC-417E-8B85-B760640E9052}">
      <dsp:nvSpPr>
        <dsp:cNvPr id="0" name=""/>
        <dsp:cNvSpPr/>
      </dsp:nvSpPr>
      <dsp:spPr>
        <a:xfrm>
          <a:off x="0" y="0"/>
          <a:ext cx="8229599" cy="6281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кураторы </a:t>
          </a:r>
          <a:r>
            <a:rPr lang="ru-RU" sz="1900" kern="1200" dirty="0" smtClean="0"/>
            <a:t>школ (замы, специалисты, методисты) –275 уроков</a:t>
          </a:r>
          <a:endParaRPr lang="ru-RU" sz="1900" kern="1200" dirty="0"/>
        </a:p>
      </dsp:txBody>
      <dsp:txXfrm>
        <a:off x="1708737" y="0"/>
        <a:ext cx="6520862" cy="628176"/>
      </dsp:txXfrm>
    </dsp:sp>
    <dsp:sp modelId="{EC1F45D5-2CEE-4B4A-8C07-30FB956CF8E8}">
      <dsp:nvSpPr>
        <dsp:cNvPr id="0" name=""/>
        <dsp:cNvSpPr/>
      </dsp:nvSpPr>
      <dsp:spPr>
        <a:xfrm>
          <a:off x="177036" y="62817"/>
          <a:ext cx="1417482" cy="50254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ABAFE8-2734-4EBE-AA0F-4CB41CAC65ED}">
      <dsp:nvSpPr>
        <dsp:cNvPr id="0" name=""/>
        <dsp:cNvSpPr/>
      </dsp:nvSpPr>
      <dsp:spPr>
        <a:xfrm>
          <a:off x="0" y="690993"/>
          <a:ext cx="8229599" cy="6281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 посещение уроков молодых педагогов – 23 урока (100%)</a:t>
          </a:r>
          <a:endParaRPr lang="ru-RU" sz="1900" kern="1200" dirty="0"/>
        </a:p>
      </dsp:txBody>
      <dsp:txXfrm>
        <a:off x="1708737" y="690993"/>
        <a:ext cx="6520862" cy="628176"/>
      </dsp:txXfrm>
    </dsp:sp>
    <dsp:sp modelId="{231066C2-9A2C-46BC-A032-DDAB748587F4}">
      <dsp:nvSpPr>
        <dsp:cNvPr id="0" name=""/>
        <dsp:cNvSpPr/>
      </dsp:nvSpPr>
      <dsp:spPr>
        <a:xfrm>
          <a:off x="177036" y="753811"/>
          <a:ext cx="1417482" cy="5025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37000" b="-3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0F75CE-336A-4959-89E1-76FAF8E6A6C3}">
      <dsp:nvSpPr>
        <dsp:cNvPr id="0" name=""/>
        <dsp:cNvSpPr/>
      </dsp:nvSpPr>
      <dsp:spPr>
        <a:xfrm>
          <a:off x="0" y="1381987"/>
          <a:ext cx="8229599" cy="6281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посещение уроков в центрах образования «Точки роста» - 15</a:t>
          </a:r>
          <a:endParaRPr lang="ru-RU" sz="1900" kern="1200" dirty="0"/>
        </a:p>
      </dsp:txBody>
      <dsp:txXfrm>
        <a:off x="1708737" y="1381987"/>
        <a:ext cx="6520862" cy="628176"/>
      </dsp:txXfrm>
    </dsp:sp>
    <dsp:sp modelId="{A1FBFABF-F8CC-48B6-AB5E-CFA66294EB0E}">
      <dsp:nvSpPr>
        <dsp:cNvPr id="0" name=""/>
        <dsp:cNvSpPr/>
      </dsp:nvSpPr>
      <dsp:spPr>
        <a:xfrm>
          <a:off x="249045" y="1444805"/>
          <a:ext cx="1273464" cy="50254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03CEBF-D905-4105-9E50-EE73469F53BE}">
      <dsp:nvSpPr>
        <dsp:cNvPr id="0" name=""/>
        <dsp:cNvSpPr/>
      </dsp:nvSpPr>
      <dsp:spPr>
        <a:xfrm>
          <a:off x="0" y="2072981"/>
          <a:ext cx="8229599" cy="6281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семинары – 148 уроков</a:t>
          </a:r>
          <a:endParaRPr lang="ru-RU" sz="1900" kern="1200" dirty="0"/>
        </a:p>
      </dsp:txBody>
      <dsp:txXfrm>
        <a:off x="1708737" y="2072981"/>
        <a:ext cx="6520862" cy="628176"/>
      </dsp:txXfrm>
    </dsp:sp>
    <dsp:sp modelId="{7D81EA58-3FB9-4E33-B550-FB0CD5F034BD}">
      <dsp:nvSpPr>
        <dsp:cNvPr id="0" name=""/>
        <dsp:cNvSpPr/>
      </dsp:nvSpPr>
      <dsp:spPr>
        <a:xfrm>
          <a:off x="177036" y="2135799"/>
          <a:ext cx="1417482" cy="5025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3684B1-88A3-4E0E-ABD1-653752E176D0}">
      <dsp:nvSpPr>
        <dsp:cNvPr id="0" name=""/>
        <dsp:cNvSpPr/>
      </dsp:nvSpPr>
      <dsp:spPr>
        <a:xfrm>
          <a:off x="0" y="2763975"/>
          <a:ext cx="8229599" cy="6281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 методический десант – 60 уроков</a:t>
          </a:r>
          <a:endParaRPr lang="ru-RU" sz="1900" kern="1200" dirty="0"/>
        </a:p>
      </dsp:txBody>
      <dsp:txXfrm>
        <a:off x="1708737" y="2763975"/>
        <a:ext cx="6520862" cy="628176"/>
      </dsp:txXfrm>
    </dsp:sp>
    <dsp:sp modelId="{DAAC029E-ED12-407A-A126-B18DB3BBC093}">
      <dsp:nvSpPr>
        <dsp:cNvPr id="0" name=""/>
        <dsp:cNvSpPr/>
      </dsp:nvSpPr>
      <dsp:spPr>
        <a:xfrm>
          <a:off x="154355" y="2811761"/>
          <a:ext cx="1378408" cy="5025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1591" cy="344845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76399" y="1"/>
            <a:ext cx="4341591" cy="344845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/>
            </a:lvl1pPr>
          </a:lstStyle>
          <a:p>
            <a:fld id="{511C3394-470E-4414-89E9-3EDEA20A885B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42228"/>
            <a:ext cx="4341591" cy="344845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76399" y="6542228"/>
            <a:ext cx="4341591" cy="344845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/>
            </a:lvl1pPr>
          </a:lstStyle>
          <a:p>
            <a:fld id="{46C555E7-71DE-4D30-998C-E3B882479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697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42131" cy="345604"/>
          </a:xfrm>
          <a:prstGeom prst="rect">
            <a:avLst/>
          </a:prstGeom>
        </p:spPr>
        <p:txBody>
          <a:bodyPr vert="horz" lIns="96603" tIns="48302" rIns="96603" bIns="4830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852" y="0"/>
            <a:ext cx="4342131" cy="345604"/>
          </a:xfrm>
          <a:prstGeom prst="rect">
            <a:avLst/>
          </a:prstGeom>
        </p:spPr>
        <p:txBody>
          <a:bodyPr vert="horz" lIns="96603" tIns="48302" rIns="96603" bIns="48302" rtlCol="0"/>
          <a:lstStyle>
            <a:lvl1pPr algn="r">
              <a:defRPr sz="1300"/>
            </a:lvl1pPr>
          </a:lstStyle>
          <a:p>
            <a:fld id="{6026FB36-1BAF-4D3D-A9F4-E0C8D55D459B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38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3" tIns="48302" rIns="96603" bIns="4830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2032" y="3314929"/>
            <a:ext cx="8016239" cy="2712215"/>
          </a:xfrm>
          <a:prstGeom prst="rect">
            <a:avLst/>
          </a:prstGeom>
        </p:spPr>
        <p:txBody>
          <a:bodyPr vert="horz" lIns="96603" tIns="48302" rIns="96603" bIns="4830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2560"/>
            <a:ext cx="4342131" cy="345604"/>
          </a:xfrm>
          <a:prstGeom prst="rect">
            <a:avLst/>
          </a:prstGeom>
        </p:spPr>
        <p:txBody>
          <a:bodyPr vert="horz" lIns="96603" tIns="48302" rIns="96603" bIns="4830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852" y="6542560"/>
            <a:ext cx="4342131" cy="345604"/>
          </a:xfrm>
          <a:prstGeom prst="rect">
            <a:avLst/>
          </a:prstGeom>
        </p:spPr>
        <p:txBody>
          <a:bodyPr vert="horz" lIns="96603" tIns="48302" rIns="96603" bIns="48302" rtlCol="0" anchor="b"/>
          <a:lstStyle>
            <a:lvl1pPr algn="r">
              <a:defRPr sz="1300"/>
            </a:lvl1pPr>
          </a:lstStyle>
          <a:p>
            <a:fld id="{3B46E7E2-1A3D-4771-AD2D-6EE54F7C9F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8722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8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40" algn="l" defTabSz="9138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880" algn="l" defTabSz="9138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820" algn="l" defTabSz="9138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760" algn="l" defTabSz="9138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700" algn="l" defTabSz="9138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640" algn="l" defTabSz="9138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580" algn="l" defTabSz="9138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520" algn="l" defTabSz="9138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0425"/>
            <a:ext cx="4133850" cy="2325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949D1-21E3-4950-AC1F-2A77098CC1A7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49208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0425"/>
            <a:ext cx="4133850" cy="2325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544B9-3996-4FFA-A999-FD7975D56D57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8354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713038" y="515938"/>
            <a:ext cx="4594225" cy="2584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325CCA6-4DC9-4A9F-8D92-15F82BE5443F}" type="slidenum">
              <a:rPr lang="ru-RU" sz="1200" smtClean="0">
                <a:solidFill>
                  <a:srgbClr val="000000"/>
                </a:solidFill>
              </a:rPr>
              <a:pPr/>
              <a:t>16</a:t>
            </a:fld>
            <a:endParaRPr lang="ru-RU" sz="12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0425"/>
            <a:ext cx="4133850" cy="2325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3625E-0FCE-42F8-BDCF-A9C93AF84978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4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DFD95-F8A3-4012-A6B6-8F23391944B9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8548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DD264-C5B4-4DB2-B134-45BCF7389BE4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8624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E64E4-981C-4B73-9233-726C7EF6E7FF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2549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19C75-B68C-4B8C-9773-69D831B8B053}" type="datetime1">
              <a:rPr lang="ru-RU" smtClean="0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4033DC-3882-427C-A84F-8083F01A04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863912"/>
      </p:ext>
    </p:extLst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21B5B-593B-4C00-AE24-BEEF4B4EB214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174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4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8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7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6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5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5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B3006-95D6-45C6-86DA-B0B61496FD86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2379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EB0A-FD21-408C-8E64-D86DCFD21CC1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0984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40" indent="0">
              <a:buNone/>
              <a:defRPr sz="2000" b="1"/>
            </a:lvl2pPr>
            <a:lvl3pPr marL="913880" indent="0">
              <a:buNone/>
              <a:defRPr sz="1800" b="1"/>
            </a:lvl3pPr>
            <a:lvl4pPr marL="1370820" indent="0">
              <a:buNone/>
              <a:defRPr sz="1600" b="1"/>
            </a:lvl4pPr>
            <a:lvl5pPr marL="1827760" indent="0">
              <a:buNone/>
              <a:defRPr sz="1600" b="1"/>
            </a:lvl5pPr>
            <a:lvl6pPr marL="2284700" indent="0">
              <a:buNone/>
              <a:defRPr sz="1600" b="1"/>
            </a:lvl6pPr>
            <a:lvl7pPr marL="2741640" indent="0">
              <a:buNone/>
              <a:defRPr sz="1600" b="1"/>
            </a:lvl7pPr>
            <a:lvl8pPr marL="3198580" indent="0">
              <a:buNone/>
              <a:defRPr sz="1600" b="1"/>
            </a:lvl8pPr>
            <a:lvl9pPr marL="365552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40" indent="0">
              <a:buNone/>
              <a:defRPr sz="2000" b="1"/>
            </a:lvl2pPr>
            <a:lvl3pPr marL="913880" indent="0">
              <a:buNone/>
              <a:defRPr sz="1800" b="1"/>
            </a:lvl3pPr>
            <a:lvl4pPr marL="1370820" indent="0">
              <a:buNone/>
              <a:defRPr sz="1600" b="1"/>
            </a:lvl4pPr>
            <a:lvl5pPr marL="1827760" indent="0">
              <a:buNone/>
              <a:defRPr sz="1600" b="1"/>
            </a:lvl5pPr>
            <a:lvl6pPr marL="2284700" indent="0">
              <a:buNone/>
              <a:defRPr sz="1600" b="1"/>
            </a:lvl6pPr>
            <a:lvl7pPr marL="2741640" indent="0">
              <a:buNone/>
              <a:defRPr sz="1600" b="1"/>
            </a:lvl7pPr>
            <a:lvl8pPr marL="3198580" indent="0">
              <a:buNone/>
              <a:defRPr sz="1600" b="1"/>
            </a:lvl8pPr>
            <a:lvl9pPr marL="365552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50933-2901-46C6-93DA-27E960FE86F2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005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585D2-7522-4FDF-80B6-E65A7923DE23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3283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EF04F-0DA2-45A5-9F2D-C7CC6569E6F1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7183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6940" indent="0">
              <a:buNone/>
              <a:defRPr sz="1200"/>
            </a:lvl2pPr>
            <a:lvl3pPr marL="913880" indent="0">
              <a:buNone/>
              <a:defRPr sz="1000"/>
            </a:lvl3pPr>
            <a:lvl4pPr marL="1370820" indent="0">
              <a:buNone/>
              <a:defRPr sz="900"/>
            </a:lvl4pPr>
            <a:lvl5pPr marL="1827760" indent="0">
              <a:buNone/>
              <a:defRPr sz="900"/>
            </a:lvl5pPr>
            <a:lvl6pPr marL="2284700" indent="0">
              <a:buNone/>
              <a:defRPr sz="900"/>
            </a:lvl6pPr>
            <a:lvl7pPr marL="2741640" indent="0">
              <a:buNone/>
              <a:defRPr sz="900"/>
            </a:lvl7pPr>
            <a:lvl8pPr marL="3198580" indent="0">
              <a:buNone/>
              <a:defRPr sz="900"/>
            </a:lvl8pPr>
            <a:lvl9pPr marL="365552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0C49-7A7C-41AD-9611-C58D1B10EF93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519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6940" indent="0">
              <a:buNone/>
              <a:defRPr sz="2800"/>
            </a:lvl2pPr>
            <a:lvl3pPr marL="913880" indent="0">
              <a:buNone/>
              <a:defRPr sz="2400"/>
            </a:lvl3pPr>
            <a:lvl4pPr marL="1370820" indent="0">
              <a:buNone/>
              <a:defRPr sz="2000"/>
            </a:lvl4pPr>
            <a:lvl5pPr marL="1827760" indent="0">
              <a:buNone/>
              <a:defRPr sz="2000"/>
            </a:lvl5pPr>
            <a:lvl6pPr marL="2284700" indent="0">
              <a:buNone/>
              <a:defRPr sz="2000"/>
            </a:lvl6pPr>
            <a:lvl7pPr marL="2741640" indent="0">
              <a:buNone/>
              <a:defRPr sz="2000"/>
            </a:lvl7pPr>
            <a:lvl8pPr marL="3198580" indent="0">
              <a:buNone/>
              <a:defRPr sz="2000"/>
            </a:lvl8pPr>
            <a:lvl9pPr marL="365552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6940" indent="0">
              <a:buNone/>
              <a:defRPr sz="1200"/>
            </a:lvl2pPr>
            <a:lvl3pPr marL="913880" indent="0">
              <a:buNone/>
              <a:defRPr sz="1000"/>
            </a:lvl3pPr>
            <a:lvl4pPr marL="1370820" indent="0">
              <a:buNone/>
              <a:defRPr sz="900"/>
            </a:lvl4pPr>
            <a:lvl5pPr marL="1827760" indent="0">
              <a:buNone/>
              <a:defRPr sz="900"/>
            </a:lvl5pPr>
            <a:lvl6pPr marL="2284700" indent="0">
              <a:buNone/>
              <a:defRPr sz="900"/>
            </a:lvl6pPr>
            <a:lvl7pPr marL="2741640" indent="0">
              <a:buNone/>
              <a:defRPr sz="900"/>
            </a:lvl7pPr>
            <a:lvl8pPr marL="3198580" indent="0">
              <a:buNone/>
              <a:defRPr sz="900"/>
            </a:lvl8pPr>
            <a:lvl9pPr marL="365552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4B015-6317-47B7-8081-1122486228DB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4623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388" tIns="45692" rIns="91388" bIns="4569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388" tIns="45692" rIns="91388" bIns="4569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388" tIns="45692" rIns="91388" bIns="4569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BE42B-D3A2-45B0-BCF9-F5787B88AD7C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388" tIns="45692" rIns="91388" bIns="4569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388" tIns="45692" rIns="91388" bIns="4569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476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hf hdr="0" dt="0"/>
  <p:txStyles>
    <p:titleStyle>
      <a:lvl1pPr algn="ctr" defTabSz="91388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05" indent="-342705" algn="l" defTabSz="91388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28" indent="-285587" algn="l" defTabSz="91388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50" indent="-228470" algn="l" defTabSz="9138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290" indent="-228470" algn="l" defTabSz="91388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230" indent="-228470" algn="l" defTabSz="91388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170" indent="-228470" algn="l" defTabSz="9138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10" indent="-228470" algn="l" defTabSz="9138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50" indent="-228470" algn="l" defTabSz="9138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90" indent="-228470" algn="l" defTabSz="9138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40" algn="l" defTabSz="913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80" algn="l" defTabSz="913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20" algn="l" defTabSz="913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60" algn="l" defTabSz="913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00" algn="l" defTabSz="913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40" algn="l" defTabSz="913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580" algn="l" defTabSz="913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20" algn="l" defTabSz="913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5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admin_azn\Desktop\з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860" y="-20538"/>
            <a:ext cx="9162649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67544" y="185822"/>
            <a:ext cx="8229600" cy="857250"/>
          </a:xfrm>
          <a:prstGeom prst="rect">
            <a:avLst/>
          </a:prstGeom>
        </p:spPr>
        <p:txBody>
          <a:bodyPr vert="horz" lIns="91388" tIns="45692" rIns="91388" bIns="45692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 smtClean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56792" y="1635646"/>
            <a:ext cx="7931224" cy="3394472"/>
          </a:xfrm>
          <a:prstGeom prst="rect">
            <a:avLst/>
          </a:prstGeom>
        </p:spPr>
        <p:txBody>
          <a:bodyPr vert="horz" lIns="68542" tIns="34270" rIns="68542" bIns="34270" rtlCol="0">
            <a:normAutofit/>
          </a:bodyPr>
          <a:lstStyle>
            <a:lvl1pPr marL="342892" indent="-342892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91437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t-RU" sz="1600" b="1" dirty="0" smtClean="0">
                <a:solidFill>
                  <a:schemeClr val="tx2">
                    <a:lumMod val="75000"/>
                  </a:schemeClr>
                </a:solidFill>
              </a:rPr>
              <a:t> Анализ методической работы 2020 – 2021 учебный год</a:t>
            </a:r>
          </a:p>
          <a:p>
            <a:pPr marL="0" indent="0" algn="ctr">
              <a:buNone/>
            </a:pPr>
            <a:r>
              <a:rPr lang="tt-RU" sz="1600" b="1" dirty="0" smtClean="0">
                <a:solidFill>
                  <a:schemeClr val="tx2">
                    <a:lumMod val="75000"/>
                  </a:schemeClr>
                </a:solidFill>
              </a:rPr>
              <a:t>Азнакаевский район</a:t>
            </a:r>
          </a:p>
          <a:p>
            <a:pPr marL="0" indent="0" algn="ctr">
              <a:buNone/>
            </a:pPr>
            <a:endParaRPr lang="tt-RU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256585" lvl="3" indent="0">
              <a:buNone/>
            </a:pPr>
            <a:r>
              <a:rPr lang="tt-RU" sz="800" b="1" dirty="0" smtClean="0"/>
              <a:t> </a:t>
            </a:r>
            <a:endParaRPr lang="ru-RU" sz="600" b="1" dirty="0"/>
          </a:p>
        </p:txBody>
      </p:sp>
    </p:spTree>
    <p:extLst>
      <p:ext uri="{BB962C8B-B14F-4D97-AF65-F5344CB8AC3E}">
        <p14:creationId xmlns="" xmlns:p14="http://schemas.microsoft.com/office/powerpoint/2010/main" val="360497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95486"/>
            <a:ext cx="8229600" cy="857250"/>
          </a:xfrm>
        </p:spPr>
        <p:txBody>
          <a:bodyPr>
            <a:noAutofit/>
          </a:bodyPr>
          <a:lstStyle/>
          <a:p>
            <a:pPr algn="l"/>
            <a:r>
              <a:rPr lang="ru-RU" sz="3800" dirty="0" smtClean="0"/>
              <a:t>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Семинары-совещания с руководителями ОО</a:t>
            </a:r>
            <a:endParaRPr lang="ru-RU" sz="1900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62046845"/>
              </p:ext>
            </p:extLst>
          </p:nvPr>
        </p:nvGraphicFramePr>
        <p:xfrm>
          <a:off x="457200" y="1200154"/>
          <a:ext cx="822960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16218" y="1"/>
            <a:ext cx="2448272" cy="10706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71913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229600" cy="857250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Методические мероприятия с педагогами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11</a:t>
            </a:fld>
            <a:endParaRPr lang="ru-RU"/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262046845"/>
              </p:ext>
            </p:extLst>
          </p:nvPr>
        </p:nvGraphicFramePr>
        <p:xfrm>
          <a:off x="611560" y="1005576"/>
          <a:ext cx="822960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16218" y="1"/>
            <a:ext cx="2448272" cy="107063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ru-RU" sz="3600" dirty="0" smtClean="0"/>
              <a:t>Методические дни в школах   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1414863"/>
              </p:ext>
            </p:extLst>
          </p:nvPr>
        </p:nvGraphicFramePr>
        <p:xfrm>
          <a:off x="457200" y="1200151"/>
          <a:ext cx="822960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16218" y="1"/>
            <a:ext cx="2448272" cy="10706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80928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32714" y="189055"/>
            <a:ext cx="5153891" cy="827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42" tIns="34270" rIns="68542" bIns="34270" rtlCol="0" anchor="ctr"/>
          <a:lstStyle/>
          <a:p>
            <a:pPr algn="ctr"/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</a:rPr>
              <a:t>Сеть профильных школ </a:t>
            </a:r>
          </a:p>
          <a:p>
            <a:pPr algn="ctr"/>
            <a:r>
              <a:rPr lang="ru-RU" sz="2100" dirty="0" err="1" smtClean="0">
                <a:solidFill>
                  <a:schemeClr val="tx2">
                    <a:lumMod val="75000"/>
                  </a:schemeClr>
                </a:solidFill>
              </a:rPr>
              <a:t>Азнакаевского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</a:rPr>
              <a:t> района в 2020-2021 </a:t>
            </a:r>
            <a:r>
              <a:rPr lang="ru-RU" sz="2100" dirty="0" err="1" smtClean="0">
                <a:solidFill>
                  <a:schemeClr val="tx2">
                    <a:lumMod val="75000"/>
                  </a:schemeClr>
                </a:solidFill>
              </a:rPr>
              <a:t>гг</a:t>
            </a:r>
            <a:endParaRPr lang="ru-RU" sz="2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89405" y="380662"/>
            <a:ext cx="1457325" cy="827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2" tIns="34270" rIns="68542" bIns="34270"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Социально-экономический профиль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234456" y="2779582"/>
            <a:ext cx="1404861" cy="827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2" tIns="34270" rIns="68542" bIns="34270"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Гуманитарный   профиль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234443" y="624118"/>
            <a:ext cx="1379392" cy="827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2" tIns="34270" rIns="68542" bIns="34270"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Естественно-научный</a:t>
            </a:r>
            <a:r>
              <a:rPr lang="ru-RU" b="1" dirty="0" smtClean="0">
                <a:solidFill>
                  <a:srgbClr val="002060"/>
                </a:solidFill>
              </a:rPr>
              <a:t> профиль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738" y="1600209"/>
            <a:ext cx="1457324" cy="116363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2" tIns="34270" rIns="68542" bIns="34270" rtlCol="0" anchor="ctr"/>
          <a:lstStyle/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№2 </a:t>
            </a:r>
            <a:r>
              <a:rPr lang="ru-RU" sz="1100" b="1" dirty="0" err="1" smtClean="0">
                <a:solidFill>
                  <a:schemeClr val="tx1"/>
                </a:solidFill>
              </a:rPr>
              <a:t>г.Азнакаево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№7 </a:t>
            </a:r>
            <a:r>
              <a:rPr lang="ru-RU" sz="1100" b="1" dirty="0" err="1" smtClean="0">
                <a:solidFill>
                  <a:schemeClr val="tx1"/>
                </a:solidFill>
              </a:rPr>
              <a:t>г.Азнакаево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Гимназия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94818" y="2487770"/>
            <a:ext cx="1478219" cy="188680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2" tIns="34270" rIns="68542" bIns="34270"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№2 </a:t>
            </a:r>
            <a:r>
              <a:rPr lang="ru-RU" sz="1100" b="1" dirty="0" err="1" smtClean="0">
                <a:solidFill>
                  <a:schemeClr val="tx1"/>
                </a:solidFill>
              </a:rPr>
              <a:t>г.Азнакаево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№3 </a:t>
            </a:r>
            <a:r>
              <a:rPr lang="ru-RU" sz="1100" b="1" dirty="0" err="1" smtClean="0">
                <a:solidFill>
                  <a:schemeClr val="tx1"/>
                </a:solidFill>
              </a:rPr>
              <a:t>г.Азнакаево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Лицей №4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№6 </a:t>
            </a:r>
            <a:r>
              <a:rPr lang="ru-RU" sz="1100" b="1" dirty="0" err="1" smtClean="0">
                <a:solidFill>
                  <a:schemeClr val="tx1"/>
                </a:solidFill>
              </a:rPr>
              <a:t>г.Азнакаево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№7 </a:t>
            </a:r>
            <a:r>
              <a:rPr lang="ru-RU" sz="1100" b="1" dirty="0" err="1" smtClean="0">
                <a:solidFill>
                  <a:schemeClr val="tx1"/>
                </a:solidFill>
              </a:rPr>
              <a:t>г.Азнакаево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</a:t>
            </a:r>
            <a:r>
              <a:rPr lang="ru-RU" sz="1100" b="1" dirty="0" err="1" smtClean="0">
                <a:solidFill>
                  <a:schemeClr val="tx1"/>
                </a:solidFill>
              </a:rPr>
              <a:t>с.Тумутук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73050" y="1279663"/>
            <a:ext cx="1616741" cy="827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2" tIns="34270" rIns="68542" bIns="34270"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Технологический профиль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182488" y="3989542"/>
            <a:ext cx="1470144" cy="60164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2" tIns="34270" rIns="68542" bIns="34270" rtlCol="0" anchor="ctr"/>
          <a:lstStyle/>
          <a:p>
            <a:r>
              <a:rPr lang="ru-RU" sz="1100" b="1" dirty="0" smtClean="0">
                <a:solidFill>
                  <a:schemeClr val="tx1"/>
                </a:solidFill>
              </a:rPr>
              <a:t>СОШ №5 </a:t>
            </a:r>
            <a:r>
              <a:rPr lang="ru-RU" sz="1100" b="1" dirty="0" err="1" smtClean="0">
                <a:solidFill>
                  <a:schemeClr val="tx1"/>
                </a:solidFill>
              </a:rPr>
              <a:t>г.Азнакаево</a:t>
            </a:r>
            <a:endParaRPr lang="ru-RU" sz="1100" b="1" dirty="0" smtClean="0">
              <a:solidFill>
                <a:schemeClr val="tx1"/>
              </a:solidFill>
            </a:endParaRPr>
          </a:p>
          <a:p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05506" y="2882914"/>
            <a:ext cx="1558637" cy="827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2" tIns="34270" rIns="68542" bIns="34270"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Информационно-технологический</a:t>
            </a:r>
            <a:r>
              <a:rPr lang="ru-RU" b="1" dirty="0" smtClean="0">
                <a:solidFill>
                  <a:srgbClr val="002060"/>
                </a:solidFill>
              </a:rPr>
              <a:t> профиль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060520" y="1870373"/>
            <a:ext cx="1750977" cy="72180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2" tIns="34270" rIns="68542" bIns="34270" rtlCol="0" anchor="ctr"/>
          <a:lstStyle/>
          <a:p>
            <a:r>
              <a:rPr lang="ru-RU" sz="1100" b="1" dirty="0" smtClean="0">
                <a:solidFill>
                  <a:schemeClr val="tx1"/>
                </a:solidFill>
              </a:rPr>
              <a:t>СОШ №2 </a:t>
            </a:r>
            <a:r>
              <a:rPr lang="ru-RU" sz="1100" b="1" dirty="0" err="1" smtClean="0">
                <a:solidFill>
                  <a:schemeClr val="tx1"/>
                </a:solidFill>
              </a:rPr>
              <a:t>Актюба</a:t>
            </a:r>
            <a:endParaRPr lang="ru-RU" sz="1100" b="1" dirty="0" smtClean="0">
              <a:solidFill>
                <a:schemeClr val="tx1"/>
              </a:solidFill>
            </a:endParaRPr>
          </a:p>
          <a:p>
            <a:r>
              <a:rPr lang="ru-RU" sz="1100" b="1" dirty="0" smtClean="0">
                <a:solidFill>
                  <a:schemeClr val="tx1"/>
                </a:solidFill>
              </a:rPr>
              <a:t>СОШ №7 </a:t>
            </a:r>
            <a:r>
              <a:rPr lang="ru-RU" sz="1100" b="1" dirty="0" err="1" smtClean="0">
                <a:solidFill>
                  <a:schemeClr val="tx1"/>
                </a:solidFill>
              </a:rPr>
              <a:t>г.Азнакаево</a:t>
            </a:r>
            <a:endParaRPr lang="ru-RU" sz="1100" b="1" dirty="0" smtClean="0">
              <a:solidFill>
                <a:schemeClr val="tx1"/>
              </a:solidFill>
            </a:endParaRPr>
          </a:p>
          <a:p>
            <a:r>
              <a:rPr lang="ru-RU" sz="1100" b="1" dirty="0" smtClean="0">
                <a:solidFill>
                  <a:schemeClr val="tx1"/>
                </a:solidFill>
              </a:rPr>
              <a:t>СОШ </a:t>
            </a:r>
            <a:r>
              <a:rPr lang="ru-RU" sz="1100" b="1" dirty="0" err="1" smtClean="0">
                <a:solidFill>
                  <a:schemeClr val="tx1"/>
                </a:solidFill>
              </a:rPr>
              <a:t>с.Мальбагушево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771908" y="1206010"/>
            <a:ext cx="363474" cy="445550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2" tIns="34270" rIns="68542" bIns="34270" rtlCol="0" anchor="ctr"/>
          <a:lstStyle/>
          <a:p>
            <a:pPr algn="ctr"/>
            <a:endParaRPr lang="ru-RU" b="1"/>
          </a:p>
        </p:txBody>
      </p:sp>
      <p:sp>
        <p:nvSpPr>
          <p:cNvPr id="19" name="Стрелка вниз 18"/>
          <p:cNvSpPr/>
          <p:nvPr/>
        </p:nvSpPr>
        <p:spPr>
          <a:xfrm>
            <a:off x="3112107" y="2037171"/>
            <a:ext cx="363474" cy="445550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2" tIns="34270" rIns="68542" bIns="34270" rtlCol="0" anchor="ctr"/>
          <a:lstStyle/>
          <a:p>
            <a:pPr algn="ctr"/>
            <a:endParaRPr lang="ru-RU" b="1"/>
          </a:p>
        </p:txBody>
      </p:sp>
      <p:sp>
        <p:nvSpPr>
          <p:cNvPr id="20" name="Стрелка вниз 19"/>
          <p:cNvSpPr/>
          <p:nvPr/>
        </p:nvSpPr>
        <p:spPr>
          <a:xfrm>
            <a:off x="7746402" y="1416132"/>
            <a:ext cx="363474" cy="461287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2" tIns="34270" rIns="68542" bIns="34270" rtlCol="0" anchor="ctr"/>
          <a:lstStyle/>
          <a:p>
            <a:pPr algn="ctr"/>
            <a:endParaRPr lang="ru-RU" b="1"/>
          </a:p>
        </p:txBody>
      </p:sp>
      <p:sp>
        <p:nvSpPr>
          <p:cNvPr id="21" name="Стрелка вниз 20"/>
          <p:cNvSpPr/>
          <p:nvPr/>
        </p:nvSpPr>
        <p:spPr>
          <a:xfrm>
            <a:off x="7732010" y="3563566"/>
            <a:ext cx="363474" cy="424490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2" tIns="34270" rIns="68542" bIns="34270" rtlCol="0" anchor="ctr"/>
          <a:lstStyle/>
          <a:p>
            <a:pPr algn="ctr"/>
            <a:endParaRPr lang="ru-RU" b="1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584926" y="1313836"/>
            <a:ext cx="1445390" cy="827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2" tIns="34270" rIns="68542" bIns="34270"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Универсальный профиль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46594" y="4103842"/>
            <a:ext cx="1558637" cy="8276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2" tIns="34270" rIns="68542" bIns="34270"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СОШ №5 </a:t>
            </a:r>
            <a:r>
              <a:rPr lang="ru-RU" b="1" dirty="0" err="1" smtClean="0">
                <a:solidFill>
                  <a:schemeClr val="tx1"/>
                </a:solidFill>
              </a:rPr>
              <a:t>г.Азнакаево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476757" y="2495218"/>
            <a:ext cx="1709938" cy="23469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2" tIns="34270" rIns="68542" bIns="34270"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№1 </a:t>
            </a:r>
            <a:r>
              <a:rPr lang="ru-RU" sz="1100" b="1" dirty="0" err="1" smtClean="0">
                <a:solidFill>
                  <a:schemeClr val="tx1"/>
                </a:solidFill>
              </a:rPr>
              <a:t>г.Азнакаево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№2 </a:t>
            </a:r>
            <a:r>
              <a:rPr lang="ru-RU" sz="1100" b="1" dirty="0" err="1" smtClean="0">
                <a:solidFill>
                  <a:schemeClr val="tx1"/>
                </a:solidFill>
              </a:rPr>
              <a:t>г.Азнакаево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№8 </a:t>
            </a:r>
            <a:r>
              <a:rPr lang="ru-RU" sz="1100" b="1" dirty="0" err="1" smtClean="0">
                <a:solidFill>
                  <a:schemeClr val="tx1"/>
                </a:solidFill>
              </a:rPr>
              <a:t>г.Азнакаево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№9 </a:t>
            </a:r>
            <a:r>
              <a:rPr lang="ru-RU" sz="1100" b="1" dirty="0" err="1" smtClean="0">
                <a:solidFill>
                  <a:schemeClr val="tx1"/>
                </a:solidFill>
              </a:rPr>
              <a:t>г.Азнакаево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№1 </a:t>
            </a:r>
            <a:r>
              <a:rPr lang="ru-RU" sz="1100" b="1" dirty="0" err="1" smtClean="0">
                <a:solidFill>
                  <a:schemeClr val="tx1"/>
                </a:solidFill>
              </a:rPr>
              <a:t>Актюба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№2 </a:t>
            </a:r>
            <a:r>
              <a:rPr lang="ru-RU" sz="1100" b="1" dirty="0" err="1" smtClean="0">
                <a:solidFill>
                  <a:schemeClr val="tx1"/>
                </a:solidFill>
              </a:rPr>
              <a:t>Актюба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№3 </a:t>
            </a:r>
            <a:r>
              <a:rPr lang="ru-RU" sz="1100" b="1" dirty="0" err="1" smtClean="0">
                <a:solidFill>
                  <a:schemeClr val="tx1"/>
                </a:solidFill>
              </a:rPr>
              <a:t>Актюба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</a:t>
            </a:r>
            <a:r>
              <a:rPr lang="ru-RU" sz="1100" b="1" dirty="0" err="1" smtClean="0">
                <a:solidFill>
                  <a:schemeClr val="tx1"/>
                </a:solidFill>
              </a:rPr>
              <a:t>с.Сарлы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</a:t>
            </a:r>
            <a:r>
              <a:rPr lang="ru-RU" sz="1100" b="1" dirty="0" err="1" smtClean="0">
                <a:solidFill>
                  <a:schemeClr val="tx1"/>
                </a:solidFill>
              </a:rPr>
              <a:t>с.К.Елга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</a:t>
            </a:r>
            <a:r>
              <a:rPr lang="ru-RU" sz="1100" b="1" dirty="0" err="1" smtClean="0">
                <a:solidFill>
                  <a:schemeClr val="tx1"/>
                </a:solidFill>
              </a:rPr>
              <a:t>с.Ч.Абдуллово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</a:t>
            </a:r>
            <a:r>
              <a:rPr lang="ru-RU" sz="1100" b="1" dirty="0" err="1" smtClean="0">
                <a:solidFill>
                  <a:schemeClr val="tx1"/>
                </a:solidFill>
              </a:rPr>
              <a:t>с.Чалпы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</a:t>
            </a:r>
            <a:r>
              <a:rPr lang="ru-RU" sz="1100" b="1" dirty="0" err="1" smtClean="0">
                <a:solidFill>
                  <a:schemeClr val="tx1"/>
                </a:solidFill>
              </a:rPr>
              <a:t>с.Урманаево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СОШ </a:t>
            </a:r>
            <a:r>
              <a:rPr lang="ru-RU" sz="1100" b="1" dirty="0" err="1" smtClean="0">
                <a:solidFill>
                  <a:schemeClr val="tx1"/>
                </a:solidFill>
              </a:rPr>
              <a:t>с.Урсаево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/>
          </a:p>
        </p:txBody>
      </p:sp>
      <p:sp>
        <p:nvSpPr>
          <p:cNvPr id="30" name="Стрелка вниз 29"/>
          <p:cNvSpPr/>
          <p:nvPr/>
        </p:nvSpPr>
        <p:spPr>
          <a:xfrm>
            <a:off x="739996" y="3709651"/>
            <a:ext cx="363474" cy="414257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2" tIns="34270" rIns="68542" bIns="34270" rtlCol="0" anchor="ctr"/>
          <a:lstStyle/>
          <a:p>
            <a:pPr algn="ctr"/>
            <a:endParaRPr lang="ru-RU" b="1"/>
          </a:p>
        </p:txBody>
      </p:sp>
      <p:sp>
        <p:nvSpPr>
          <p:cNvPr id="32" name="Стрелка вниз 31"/>
          <p:cNvSpPr/>
          <p:nvPr/>
        </p:nvSpPr>
        <p:spPr>
          <a:xfrm>
            <a:off x="5125884" y="2096956"/>
            <a:ext cx="363474" cy="421865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2" tIns="34270" rIns="68542" bIns="34270" rtlCol="0" anchor="ctr"/>
          <a:lstStyle/>
          <a:p>
            <a:pPr algn="ctr"/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xmlns="" val="34319127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21364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Результаты участия в конкурсах 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профессионального мастерства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Содержимое 5" descr="WhatsApp Image 2021-06-01 at 17.06.28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5561" b="25643"/>
          <a:stretch>
            <a:fillRect/>
          </a:stretch>
        </p:blipFill>
        <p:spPr>
          <a:xfrm>
            <a:off x="323531" y="1203600"/>
            <a:ext cx="3403299" cy="2952328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89981" y="1"/>
            <a:ext cx="2454045" cy="1070634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" y="2"/>
            <a:ext cx="1547663" cy="1078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" descr="C:\Users\xxx\Downloads\PHOTO-2021-02-07-08-27-16.jpg"/>
          <p:cNvPicPr>
            <a:picLocks noChangeAspect="1" noChangeArrowheads="1"/>
          </p:cNvPicPr>
          <p:nvPr/>
        </p:nvPicPr>
        <p:blipFill>
          <a:blip r:embed="rId5" cstate="print"/>
          <a:srcRect l="8400"/>
          <a:stretch>
            <a:fillRect/>
          </a:stretch>
        </p:blipFill>
        <p:spPr bwMode="auto">
          <a:xfrm>
            <a:off x="4644008" y="1131590"/>
            <a:ext cx="410408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076059" y="3867897"/>
            <a:ext cx="3699272" cy="940433"/>
          </a:xfrm>
          <a:prstGeom prst="rect">
            <a:avLst/>
          </a:prstGeom>
          <a:noFill/>
        </p:spPr>
        <p:txBody>
          <a:bodyPr lIns="77898" tIns="38949" rIns="77898" bIns="38949">
            <a:spAutoFit/>
          </a:bodyPr>
          <a:lstStyle/>
          <a:p>
            <a:pPr algn="ctr">
              <a:defRPr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Авыл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укытучысы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-2020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23531" y="3795889"/>
            <a:ext cx="3384946" cy="1125099"/>
          </a:xfrm>
          <a:prstGeom prst="rect">
            <a:avLst/>
          </a:prstGeom>
        </p:spPr>
        <p:txBody>
          <a:bodyPr lIns="77898" tIns="38949" rIns="77898" bIns="38949">
            <a:spAutoFit/>
          </a:bodyPr>
          <a:lstStyle/>
          <a:p>
            <a:pPr>
              <a:defRPr/>
            </a:pPr>
            <a:endParaRPr lang="ru-RU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Лауреат конкурса «Учитель года – 2020»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25902" y="4299942"/>
            <a:ext cx="2969839" cy="648072"/>
          </a:xfrm>
        </p:spPr>
        <p:txBody>
          <a:bodyPr>
            <a:noAutofit/>
          </a:bodyPr>
          <a:lstStyle/>
          <a:p>
            <a:r>
              <a:rPr lang="ru-RU" sz="1400" b="1" dirty="0">
                <a:solidFill>
                  <a:prstClr val="black"/>
                </a:solidFill>
              </a:rPr>
              <a:t>Есипова Н.В. – учитель математики </a:t>
            </a:r>
            <a:br>
              <a:rPr lang="ru-RU" sz="1400" b="1" dirty="0">
                <a:solidFill>
                  <a:prstClr val="black"/>
                </a:solidFill>
              </a:rPr>
            </a:br>
            <a:r>
              <a:rPr lang="ru-RU" sz="1400" b="1" dirty="0">
                <a:solidFill>
                  <a:prstClr val="black"/>
                </a:solidFill>
              </a:rPr>
              <a:t>МБОУ «СОШ № 1 </a:t>
            </a:r>
            <a:r>
              <a:rPr lang="ru-RU" sz="1400" b="1" dirty="0" err="1">
                <a:solidFill>
                  <a:prstClr val="black"/>
                </a:solidFill>
              </a:rPr>
              <a:t>пгт</a:t>
            </a:r>
            <a:r>
              <a:rPr lang="ru-RU" sz="1400" b="1" dirty="0">
                <a:solidFill>
                  <a:prstClr val="black"/>
                </a:solidFill>
              </a:rPr>
              <a:t> </a:t>
            </a:r>
            <a:r>
              <a:rPr lang="ru-RU" sz="1400" b="1" dirty="0" smtClean="0">
                <a:solidFill>
                  <a:prstClr val="black"/>
                </a:solidFill>
              </a:rPr>
              <a:t>Актюбинский»</a:t>
            </a:r>
            <a:br>
              <a:rPr lang="ru-RU" sz="1400" b="1" dirty="0" smtClean="0">
                <a:solidFill>
                  <a:prstClr val="black"/>
                </a:solidFill>
              </a:rPr>
            </a:br>
            <a:r>
              <a:rPr lang="ru-RU" sz="1400" b="1" dirty="0" smtClean="0">
                <a:solidFill>
                  <a:prstClr val="black"/>
                </a:solidFill>
              </a:rPr>
              <a:t>участник финала регионального этапа «Учитель года»</a:t>
            </a:r>
            <a:endParaRPr lang="ru-RU" sz="2400" dirty="0"/>
          </a:p>
        </p:txBody>
      </p:sp>
      <p:pic>
        <p:nvPicPr>
          <p:cNvPr id="4" name="Picture 2" descr="C:\Users\2013\Downloads\IMG-20210404-WA00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95" t="3134" r="-5137" b="4916"/>
          <a:stretch/>
        </p:blipFill>
        <p:spPr bwMode="auto">
          <a:xfrm>
            <a:off x="6228211" y="221349"/>
            <a:ext cx="2448251" cy="39923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2013\Downloads\IMG-20210215-WA000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89" t="5714" r="27976" b="1632"/>
          <a:stretch/>
        </p:blipFill>
        <p:spPr bwMode="auto">
          <a:xfrm>
            <a:off x="467544" y="1491632"/>
            <a:ext cx="4896544" cy="27194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4385" y="4299958"/>
            <a:ext cx="4374298" cy="307720"/>
          </a:xfrm>
          <a:prstGeom prst="rect">
            <a:avLst/>
          </a:prstGeom>
          <a:noFill/>
        </p:spPr>
        <p:txBody>
          <a:bodyPr wrap="none" lIns="91388" tIns="45692" rIns="91388" bIns="45692" rtlCol="0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  <a:latin typeface="+mj-lt"/>
                <a:ea typeface="+mj-ea"/>
                <a:cs typeface="+mj-cs"/>
              </a:rPr>
              <a:t>Участники зонального этапа конкурса «Учитель года»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67746" y="236568"/>
            <a:ext cx="3821632" cy="461608"/>
          </a:xfrm>
          <a:prstGeom prst="rect">
            <a:avLst/>
          </a:prstGeom>
          <a:noFill/>
        </p:spPr>
        <p:txBody>
          <a:bodyPr wrap="square" lIns="91388" tIns="45692" rIns="91388" bIns="45692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Учитель года 2021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7" y="206295"/>
            <a:ext cx="1938337" cy="887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37473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Прямоугольник 1"/>
          <p:cNvSpPr>
            <a:spLocks noChangeArrowheads="1"/>
          </p:cNvSpPr>
          <p:nvPr/>
        </p:nvSpPr>
        <p:spPr bwMode="auto">
          <a:xfrm>
            <a:off x="73521" y="175320"/>
            <a:ext cx="6993904" cy="1569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8" tIns="45692" rIns="91388" bIns="45692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Победители муниципального этапа Всероссийского конкурса профессионального мастерства «Учитель года России 2021» в Республике Татарстан</a:t>
            </a:r>
          </a:p>
        </p:txBody>
      </p:sp>
      <p:sp>
        <p:nvSpPr>
          <p:cNvPr id="27655" name="Прямоугольник 2"/>
          <p:cNvSpPr>
            <a:spLocks noChangeArrowheads="1"/>
          </p:cNvSpPr>
          <p:nvPr/>
        </p:nvSpPr>
        <p:spPr bwMode="auto">
          <a:xfrm>
            <a:off x="899592" y="465516"/>
            <a:ext cx="7620074" cy="677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8" tIns="45692" rIns="91388" bIns="45692">
            <a:spAutoFit/>
          </a:bodyPr>
          <a:lstStyle/>
          <a:p>
            <a:pPr algn="ctr"/>
            <a:endParaRPr lang="ru-RU" b="1" dirty="0">
              <a:solidFill>
                <a:srgbClr val="A8246F"/>
              </a:solidFill>
              <a:cs typeface="Arial" charset="0"/>
            </a:endParaRPr>
          </a:p>
          <a:p>
            <a:pPr algn="ctr"/>
            <a:endParaRPr lang="ru-RU" sz="2000" b="1" dirty="0">
              <a:solidFill>
                <a:srgbClr val="A8246F"/>
              </a:solidFill>
              <a:cs typeface="Arial" charset="0"/>
            </a:endParaRPr>
          </a:p>
        </p:txBody>
      </p:sp>
      <p:pic>
        <p:nvPicPr>
          <p:cNvPr id="1026" name="Picture 2" descr="C:\Users\2013\Desktop\учитель года 2017\участники МЭ\Искандарова Гузель Касимовна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71734" t="-58243" r="108801" b="48231"/>
          <a:stretch/>
        </p:blipFill>
        <p:spPr bwMode="auto">
          <a:xfrm>
            <a:off x="-11887194" y="-15944850"/>
            <a:ext cx="11960715" cy="176091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32040" y="3327620"/>
            <a:ext cx="1710428" cy="181582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88" tIns="45692" rIns="91388" bIns="45692" rtlCol="0">
            <a:spAutoFit/>
          </a:bodyPr>
          <a:lstStyle/>
          <a:p>
            <a:pPr>
              <a:spcBef>
                <a:spcPct val="0"/>
              </a:spcBef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Турсунова Н.Б., МБОУ «СОШ № 5 г. Азнакаево», победитель в номинации «Педагогический дебют», участник зонального этапа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5692" y="3525122"/>
            <a:ext cx="1773492" cy="1815825"/>
          </a:xfrm>
          <a:prstGeom prst="rect">
            <a:avLst/>
          </a:prstGeom>
          <a:noFill/>
        </p:spPr>
        <p:txBody>
          <a:bodyPr wrap="square" lIns="91388" tIns="45692" rIns="91388" bIns="45692" rtlCol="0">
            <a:spAutoFit/>
          </a:bodyPr>
          <a:lstStyle/>
          <a:p>
            <a:pPr>
              <a:spcBef>
                <a:spcPct val="0"/>
              </a:spcBef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Есипова Н.В., </a:t>
            </a:r>
          </a:p>
          <a:p>
            <a:pPr>
              <a:spcBef>
                <a:spcPct val="0"/>
              </a:spcBef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МБОУ «СОШ № 1 г.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пгт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Актюбинский», победитель муниципального этапа, участник  регионального этапа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88978" y="3565781"/>
            <a:ext cx="1800200" cy="138499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88" tIns="45692" rIns="91388" bIns="45692" rtlCol="0">
            <a:spAutoFit/>
          </a:bodyPr>
          <a:lstStyle/>
          <a:p>
            <a:pPr>
              <a:spcBef>
                <a:spcPct val="0"/>
              </a:spcBef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Лобанова Г.Р., МБОУ «СОШ № 6 г. Азнакаево», призер муниципального этапа, участник зонального этапа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92500" y="3388153"/>
            <a:ext cx="1823422" cy="2246712"/>
          </a:xfrm>
          <a:prstGeom prst="rect">
            <a:avLst/>
          </a:prstGeom>
        </p:spPr>
        <p:txBody>
          <a:bodyPr wrap="square" lIns="91388" tIns="45692" rIns="91388" bIns="45692">
            <a:spAutoFit/>
          </a:bodyPr>
          <a:lstStyle/>
          <a:p>
            <a:pPr>
              <a:spcBef>
                <a:spcPct val="0"/>
              </a:spcBef>
            </a:pP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Саргузина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Г.Р., </a:t>
            </a:r>
          </a:p>
          <a:p>
            <a:pPr>
              <a:spcBef>
                <a:spcPct val="0"/>
              </a:spcBef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МБОУ «СОШ № 1г. Азнакаево», победитель муниципального этапа в номинации «Лучший учитель татарского языка», участник  регионального этапа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035" y="140960"/>
            <a:ext cx="1939067" cy="1350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41" r="5633"/>
          <a:stretch/>
        </p:blipFill>
        <p:spPr bwMode="auto">
          <a:xfrm>
            <a:off x="6815483" y="1695697"/>
            <a:ext cx="1573619" cy="1587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89" y="1716532"/>
            <a:ext cx="1627187" cy="1545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687" y="1716515"/>
            <a:ext cx="1546640" cy="1589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C:\Users\2013\Desktop\рабочий стол\УЧИТЕЛЬ ГОДА\УГ2020\Брошура\WhatsApp Image 2020-06-25 at 15.19.19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21" y="1672860"/>
            <a:ext cx="1635544" cy="16355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435698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73" y="1097552"/>
            <a:ext cx="8280920" cy="553907"/>
          </a:xfrm>
          <a:prstGeom prst="rect">
            <a:avLst/>
          </a:prstGeom>
        </p:spPr>
        <p:txBody>
          <a:bodyPr wrap="square" lIns="91352" tIns="45675" rIns="91352" bIns="45675">
            <a:spAutoFit/>
          </a:bodyPr>
          <a:lstStyle/>
          <a:p>
            <a:pPr algn="ctr" defTabSz="685359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61FA35-16AE-4F8B-9236-9DF7245B8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205978"/>
            <a:ext cx="6120680" cy="85725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 конкурс мастер-классов учителей родных языков  “Туган тел”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xmlns="" id="{2FC7E520-52F3-4B76-BFB9-BBDFD300C5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4" y="1167600"/>
            <a:ext cx="5767887" cy="3570275"/>
          </a:xfrm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2190" y="92010"/>
            <a:ext cx="6006385" cy="461608"/>
          </a:xfrm>
          <a:prstGeom prst="rect">
            <a:avLst/>
          </a:prstGeom>
        </p:spPr>
        <p:txBody>
          <a:bodyPr wrap="square" lIns="91388" tIns="45692" rIns="91388" bIns="45692">
            <a:spAutoFit/>
          </a:bodyPr>
          <a:lstStyle/>
          <a:p>
            <a:pPr algn="ctr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0020" y="1651520"/>
            <a:ext cx="5956196" cy="461608"/>
          </a:xfrm>
          <a:prstGeom prst="rect">
            <a:avLst/>
          </a:prstGeom>
        </p:spPr>
        <p:txBody>
          <a:bodyPr wrap="square" lIns="91388" tIns="45692" rIns="91388" bIns="45692">
            <a:spAutoFit/>
          </a:bodyPr>
          <a:lstStyle/>
          <a:p>
            <a:pPr algn="just">
              <a:defRPr/>
            </a:pPr>
            <a:r>
              <a:rPr lang="en-US" sz="2400" b="1" dirty="0">
                <a:solidFill>
                  <a:srgbClr val="A8246F"/>
                </a:solidFill>
              </a:rPr>
              <a:t> </a:t>
            </a:r>
            <a:endParaRPr lang="ru-RU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8" y="1"/>
            <a:ext cx="2448272" cy="10706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35302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73" y="1097548"/>
            <a:ext cx="8280920" cy="553907"/>
          </a:xfrm>
          <a:prstGeom prst="rect">
            <a:avLst/>
          </a:prstGeom>
        </p:spPr>
        <p:txBody>
          <a:bodyPr wrap="square" lIns="91352" tIns="45675" rIns="91352" bIns="45675">
            <a:spAutoFit/>
          </a:bodyPr>
          <a:lstStyle/>
          <a:p>
            <a:pPr algn="ctr" defTabSz="685359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61FA35-16AE-4F8B-9236-9DF7245B8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973" y="215247"/>
            <a:ext cx="6120680" cy="85725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 конкурс мастер-классов учителей родных языков  “Туган тел”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2190" y="92010"/>
            <a:ext cx="6006385" cy="461608"/>
          </a:xfrm>
          <a:prstGeom prst="rect">
            <a:avLst/>
          </a:prstGeom>
        </p:spPr>
        <p:txBody>
          <a:bodyPr wrap="square" lIns="91388" tIns="45692" rIns="91388" bIns="45692">
            <a:spAutoFit/>
          </a:bodyPr>
          <a:lstStyle/>
          <a:p>
            <a:pPr algn="ctr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0020" y="1651511"/>
            <a:ext cx="5956196" cy="461608"/>
          </a:xfrm>
          <a:prstGeom prst="rect">
            <a:avLst/>
          </a:prstGeom>
        </p:spPr>
        <p:txBody>
          <a:bodyPr wrap="square" lIns="91388" tIns="45692" rIns="91388" bIns="45692">
            <a:spAutoFit/>
          </a:bodyPr>
          <a:lstStyle/>
          <a:p>
            <a:pPr algn="just">
              <a:defRPr/>
            </a:pPr>
            <a:r>
              <a:rPr lang="en-US" sz="2400" b="1" dirty="0">
                <a:solidFill>
                  <a:srgbClr val="A8246F"/>
                </a:solidFill>
              </a:rPr>
              <a:t> </a:t>
            </a:r>
            <a:endParaRPr lang="ru-RU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72" y="92007"/>
            <a:ext cx="2952329" cy="978629"/>
          </a:xfrm>
          <a:prstGeom prst="rect">
            <a:avLst/>
          </a:prstGeom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983" r="10145"/>
          <a:stretch/>
        </p:blipFill>
        <p:spPr bwMode="auto">
          <a:xfrm>
            <a:off x="1187629" y="1305277"/>
            <a:ext cx="4608512" cy="3499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851639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72" y="92007"/>
            <a:ext cx="2952329" cy="978629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DD61FA35-16AE-4F8B-9236-9DF7245B8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3478"/>
            <a:ext cx="5868144" cy="857250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Республиканские конкурсы в рамках Парламентского урока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9583"/>
            <a:ext cx="4970494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522" b="23268"/>
          <a:stretch/>
        </p:blipFill>
        <p:spPr bwMode="auto">
          <a:xfrm>
            <a:off x="5436096" y="1059585"/>
            <a:ext cx="3384376" cy="3146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619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chemeClr val="tx2"/>
                </a:solidFill>
              </a:rPr>
              <a:t>Задачи на 2020- 2021 учебный год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endParaRPr lang="ru-RU" sz="1200" dirty="0" smtClean="0"/>
          </a:p>
          <a:p>
            <a:pPr>
              <a:buFont typeface="+mj-lt"/>
              <a:buAutoNum type="arabicParenR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Создать условия для профессионального развития и поддержки педагогов, готовых создавать условия для раскрытия способностей и талантов в каждом  ребенке; </a:t>
            </a:r>
          </a:p>
          <a:p>
            <a:pPr>
              <a:buFont typeface="+mj-lt"/>
              <a:buAutoNum type="arabicParenR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оказать методическую помощь образовательным организациям в осуществлении государственной политики в области образования;</a:t>
            </a:r>
          </a:p>
          <a:p>
            <a:pPr>
              <a:buFont typeface="+mj-lt"/>
              <a:buAutoNum type="arabicParenR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обеспечить педагогических работников информацией о современных программах образования, учебниках, новинках учебно- методической литературы по проблемам обучения, воспитания и развития обучающихся и воспитанников;</a:t>
            </a:r>
          </a:p>
          <a:p>
            <a:pPr>
              <a:buFont typeface="+mj-lt"/>
              <a:buAutoNum type="arabicParenR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повысить качество управления для достижения каждой школы массовых высоких результатов;</a:t>
            </a:r>
          </a:p>
          <a:p>
            <a:pPr>
              <a:buFont typeface="+mj-lt"/>
              <a:buAutoNum type="arabicParenR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предпрофильное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профильное образование;</a:t>
            </a:r>
          </a:p>
          <a:p>
            <a:pPr>
              <a:buFont typeface="+mj-lt"/>
              <a:buAutoNum type="arabicParenR"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усилить внимание к формированию педагогами функциональной грамотности школьников без снижения качества фундаментального образования;</a:t>
            </a:r>
          </a:p>
          <a:p>
            <a:pPr>
              <a:buFont typeface="+mj-lt"/>
              <a:buAutoNum type="arabicParenR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участвовать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подготовке и проведении муниципальных ученических и педагогических чтений и выставок, фестивалей, конкурсов;</a:t>
            </a:r>
          </a:p>
          <a:p>
            <a:pPr>
              <a:buFont typeface="+mj-lt"/>
              <a:buAutoNum type="arabicParenR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участвовать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подготовке и проведении школьных, муниципальных, региональных предметных олимпиад и интеллектуальных конкурсов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8" y="1"/>
            <a:ext cx="2448272" cy="10706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941206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6479" y="1236476"/>
            <a:ext cx="4303701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239491"/>
            <a:ext cx="247650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762" t="5653" r="34811" b="14101"/>
          <a:stretch/>
        </p:blipFill>
        <p:spPr bwMode="auto">
          <a:xfrm>
            <a:off x="802979" y="1221602"/>
            <a:ext cx="2870395" cy="3402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DD61FA35-16AE-4F8B-9236-9DF7245B8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юных чтецов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«ЖИВАЯ КЛАССИКА»</a:t>
            </a:r>
          </a:p>
        </p:txBody>
      </p:sp>
    </p:spTree>
    <p:extLst>
      <p:ext uri="{BB962C8B-B14F-4D97-AF65-F5344CB8AC3E}">
        <p14:creationId xmlns:p14="http://schemas.microsoft.com/office/powerpoint/2010/main" xmlns="" val="210031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72" y="92007"/>
            <a:ext cx="2952329" cy="978629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9A98FF5-686A-4598-BAF6-3A204385CDD5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pic>
        <p:nvPicPr>
          <p:cNvPr id="22531" name="Picture 2" descr="C:\Users\xxx\Downloads\IMG-20210204-WA016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6141" r="3564"/>
          <a:stretch>
            <a:fillRect/>
          </a:stretch>
        </p:blipFill>
        <p:spPr>
          <a:xfrm>
            <a:off x="4638469" y="843558"/>
            <a:ext cx="3714439" cy="2160240"/>
          </a:xfr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8177944" cy="955830"/>
          </a:xfrm>
          <a:prstGeom prst="rect">
            <a:avLst/>
          </a:prstGeom>
        </p:spPr>
        <p:txBody>
          <a:bodyPr wrap="square" lIns="77907" tIns="38953" rIns="77907" bIns="38953">
            <a:spAutoFit/>
          </a:bodyPr>
          <a:lstStyle/>
          <a:p>
            <a:pPr>
              <a:defRPr/>
            </a:pPr>
            <a:endParaRPr lang="ru-RU" sz="15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27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ПЕРЕЗАГРУЗКА В ШКОЛАХ «ТОЧКА </a:t>
            </a:r>
            <a:r>
              <a:rPr lang="ru-RU" sz="27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РОСТА»</a:t>
            </a:r>
            <a:r>
              <a:rPr lang="ru-RU" sz="1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defRPr/>
            </a:pPr>
            <a:r>
              <a:rPr lang="ru-RU" sz="1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5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533" name="Picture 3" descr="C:\Users\xxx\Downloads\IMG-20210204-WA0168.jpg"/>
          <p:cNvPicPr>
            <a:picLocks noChangeAspect="1" noChangeArrowheads="1"/>
          </p:cNvPicPr>
          <p:nvPr/>
        </p:nvPicPr>
        <p:blipFill>
          <a:blip r:embed="rId4" cstate="print"/>
          <a:srcRect l="9709" r="4672"/>
          <a:stretch>
            <a:fillRect/>
          </a:stretch>
        </p:blipFill>
        <p:spPr bwMode="auto">
          <a:xfrm>
            <a:off x="583867" y="789554"/>
            <a:ext cx="3140961" cy="195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xxx\AppData\Local\Temp\Rar$DIa0.636\PHOTO-2021-02-06-21-29-37-3.jpg"/>
          <p:cNvPicPr>
            <a:picLocks noChangeAspect="1" noChangeArrowheads="1"/>
          </p:cNvPicPr>
          <p:nvPr/>
        </p:nvPicPr>
        <p:blipFill>
          <a:blip r:embed="rId5" cstate="print"/>
          <a:srcRect r="10255"/>
          <a:stretch>
            <a:fillRect/>
          </a:stretch>
        </p:blipFill>
        <p:spPr bwMode="auto">
          <a:xfrm>
            <a:off x="849740" y="3057804"/>
            <a:ext cx="2791695" cy="177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" descr="C:\Users\xxx\Downloads\PHOTO-2020-12-27-17-30-15 (1).jpg"/>
          <p:cNvPicPr>
            <a:picLocks noChangeAspect="1" noChangeArrowheads="1"/>
          </p:cNvPicPr>
          <p:nvPr/>
        </p:nvPicPr>
        <p:blipFill>
          <a:blip r:embed="rId6" cstate="print"/>
          <a:srcRect t="21831"/>
          <a:stretch>
            <a:fillRect/>
          </a:stretch>
        </p:blipFill>
        <p:spPr bwMode="auto">
          <a:xfrm>
            <a:off x="5170220" y="3165818"/>
            <a:ext cx="2924633" cy="16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927" y="0"/>
            <a:ext cx="7510988" cy="519522"/>
          </a:xfrm>
        </p:spPr>
        <p:txBody>
          <a:bodyPr>
            <a:normAutofit fontScale="90000"/>
          </a:bodyPr>
          <a:lstStyle/>
          <a:p>
            <a:r>
              <a:rPr lang="ru-RU" sz="3400" b="1" dirty="0" smtClean="0">
                <a:solidFill>
                  <a:schemeClr val="tx2">
                    <a:lumMod val="75000"/>
                  </a:schemeClr>
                </a:solidFill>
              </a:rPr>
              <a:t>Тренинги с учителями</a:t>
            </a:r>
            <a:endParaRPr lang="ru-RU" sz="3400" dirty="0"/>
          </a:p>
        </p:txBody>
      </p:sp>
      <p:pic>
        <p:nvPicPr>
          <p:cNvPr id="4" name="Picture 3" descr="C:\Users\2013\Desktop\ФОТО\СОШ№2 Библиотечный урок в 5 классе Из жизни слов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92" t="12619" r="2716"/>
          <a:stretch/>
        </p:blipFill>
        <p:spPr bwMode="auto">
          <a:xfrm>
            <a:off x="317990" y="2895786"/>
            <a:ext cx="4067694" cy="18362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2013\Desktop\Проектка материаллар\ФОТО\СЕМИНАР Какре Елга\df55f0de-9d55-48d1-baf7-7c35efc97e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7877" y="2571750"/>
            <a:ext cx="3810883" cy="23222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2013\Desktop\ФОТО\Марафон предметной недели ЭТЦ март 2021\306b009a-1c23-47cd-9728-8ce08f9d39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251" y="869184"/>
            <a:ext cx="3491747" cy="18014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2013\Downloads\IMG_20210331_213039_797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1368"/>
          <a:stretch>
            <a:fillRect/>
          </a:stretch>
        </p:blipFill>
        <p:spPr bwMode="auto">
          <a:xfrm>
            <a:off x="4638469" y="843558"/>
            <a:ext cx="3921666" cy="1549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75562"/>
          </a:xfrm>
        </p:spPr>
        <p:txBody>
          <a:bodyPr>
            <a:noAutofit/>
          </a:bodyPr>
          <a:lstStyle/>
          <a:p>
            <a:r>
              <a:rPr lang="ru-RU" sz="1700" b="1" dirty="0">
                <a:solidFill>
                  <a:schemeClr val="tx2">
                    <a:lumMod val="75000"/>
                  </a:schemeClr>
                </a:solidFill>
              </a:rPr>
              <a:t>Встреча школ-партнеров для обсуждения  дорожной карты </a:t>
            </a: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</a:rPr>
              <a:t>проекта «Перезагрузка»</a:t>
            </a:r>
            <a:endParaRPr lang="ru-RU" sz="17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ACF92-6331-4E88-9D30-96118794DD33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5122" name="Picture 2" descr="C:\Users\2014\Downloads\IMG-20201027-WA00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334" y="681540"/>
            <a:ext cx="3404658" cy="19151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2017\Downloads\IMG-20201210-WA000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03" t="4327" r="9835" b="28578"/>
          <a:stretch/>
        </p:blipFill>
        <p:spPr bwMode="auto">
          <a:xfrm>
            <a:off x="4638469" y="627534"/>
            <a:ext cx="3790351" cy="19633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2014\Desktop\ФОРМИРУЮЩЕЕ Оценивание\Чубар Абдуллово\IMG_20210122_0801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803" y="2949792"/>
            <a:ext cx="3485924" cy="19608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2013\Desktop\ФОТО\5282a589-2f4c-4390-a4fe-9339e2a1395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06" t="20377" r="7080"/>
          <a:stretch/>
        </p:blipFill>
        <p:spPr bwMode="auto">
          <a:xfrm>
            <a:off x="5103751" y="2932401"/>
            <a:ext cx="3522853" cy="20106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91939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24</a:t>
            </a:fld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4" y="1383623"/>
            <a:ext cx="7048500" cy="3050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51FDDBEC-77BE-4C7A-AAFE-8A719B7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фестиваль-конкурс школьных театральных коллективов на иностранных языках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561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73" y="1097552"/>
            <a:ext cx="8280920" cy="553907"/>
          </a:xfrm>
          <a:prstGeom prst="rect">
            <a:avLst/>
          </a:prstGeom>
        </p:spPr>
        <p:txBody>
          <a:bodyPr wrap="square" lIns="91352" tIns="45675" rIns="91352" bIns="45675">
            <a:spAutoFit/>
          </a:bodyPr>
          <a:lstStyle/>
          <a:p>
            <a:pPr algn="ctr" defTabSz="685359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E8FD82-8D77-444E-ADF6-7FE6D6BA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55" y="205978"/>
            <a:ext cx="6328215" cy="85725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Международная олимпиада по татарскому языку и литературе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81608C74-A2D0-4838-B291-0B0298B9B6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75607"/>
            <a:ext cx="2520277" cy="3263690"/>
          </a:xfrm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2190" y="92010"/>
            <a:ext cx="6006385" cy="461608"/>
          </a:xfrm>
          <a:prstGeom prst="rect">
            <a:avLst/>
          </a:prstGeom>
        </p:spPr>
        <p:txBody>
          <a:bodyPr wrap="square" lIns="91388" tIns="45692" rIns="91388" bIns="45692">
            <a:spAutoFit/>
          </a:bodyPr>
          <a:lstStyle/>
          <a:p>
            <a:pPr algn="ctr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5112" y="1651518"/>
            <a:ext cx="5956196" cy="461608"/>
          </a:xfrm>
          <a:prstGeom prst="rect">
            <a:avLst/>
          </a:prstGeom>
        </p:spPr>
        <p:txBody>
          <a:bodyPr wrap="square" lIns="91388" tIns="45692" rIns="91388" bIns="45692">
            <a:spAutoFit/>
          </a:bodyPr>
          <a:lstStyle/>
          <a:p>
            <a:pPr algn="just">
              <a:defRPr/>
            </a:pPr>
            <a:r>
              <a:rPr lang="en-US" sz="2400" b="1" dirty="0">
                <a:solidFill>
                  <a:srgbClr val="A8246F"/>
                </a:solidFill>
              </a:rPr>
              <a:t> </a:t>
            </a:r>
            <a:endParaRPr lang="ru-RU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8" y="1"/>
            <a:ext cx="2448272" cy="107063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61DB9FD-4869-43D4-8A9D-805E376843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6" y="1329613"/>
            <a:ext cx="4351591" cy="32403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247293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73" y="1097552"/>
            <a:ext cx="8280920" cy="553907"/>
          </a:xfrm>
          <a:prstGeom prst="rect">
            <a:avLst/>
          </a:prstGeom>
        </p:spPr>
        <p:txBody>
          <a:bodyPr wrap="square" lIns="91352" tIns="45675" rIns="91352" bIns="45675">
            <a:spAutoFit/>
          </a:bodyPr>
          <a:lstStyle/>
          <a:p>
            <a:pPr algn="ctr" defTabSz="685359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FDDBEC-77BE-4C7A-AAFE-8A719B7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205979"/>
            <a:ext cx="6192688" cy="864657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литературный конкурс чтецов «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Джалиловские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чтения»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898F3704-44C1-45C3-9105-64C74B1C16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67596"/>
            <a:ext cx="5616624" cy="3601057"/>
          </a:xfrm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2190" y="92010"/>
            <a:ext cx="6006385" cy="461608"/>
          </a:xfrm>
          <a:prstGeom prst="rect">
            <a:avLst/>
          </a:prstGeom>
        </p:spPr>
        <p:txBody>
          <a:bodyPr wrap="square" lIns="91388" tIns="45692" rIns="91388" bIns="45692">
            <a:spAutoFit/>
          </a:bodyPr>
          <a:lstStyle/>
          <a:p>
            <a:pPr algn="ctr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0020" y="1651517"/>
            <a:ext cx="7972420" cy="461608"/>
          </a:xfrm>
          <a:prstGeom prst="rect">
            <a:avLst/>
          </a:prstGeom>
        </p:spPr>
        <p:txBody>
          <a:bodyPr wrap="square" lIns="91388" tIns="45692" rIns="91388" bIns="45692">
            <a:spAutoFit/>
          </a:bodyPr>
          <a:lstStyle/>
          <a:p>
            <a:pPr algn="just">
              <a:defRPr/>
            </a:pPr>
            <a:r>
              <a:rPr lang="en-US" sz="2400" b="1" dirty="0">
                <a:solidFill>
                  <a:srgbClr val="A8246F"/>
                </a:solidFill>
              </a:rPr>
              <a:t> </a:t>
            </a:r>
            <a:endParaRPr lang="ru-RU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89981" y="1"/>
            <a:ext cx="2454045" cy="10706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376256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9502"/>
            <a:ext cx="7772400" cy="378042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Качественные показатели </a:t>
            </a:r>
            <a:r>
              <a:rPr lang="ru-RU" sz="2800" dirty="0" err="1" smtClean="0">
                <a:solidFill>
                  <a:schemeClr val="tx2">
                    <a:lumMod val="75000"/>
                  </a:schemeClr>
                </a:solidFill>
              </a:rPr>
              <a:t>категорийности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3779687137"/>
              </p:ext>
            </p:extLst>
          </p:nvPr>
        </p:nvGraphicFramePr>
        <p:xfrm>
          <a:off x="1043608" y="987579"/>
          <a:ext cx="7776864" cy="3510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89981" y="1"/>
            <a:ext cx="2454045" cy="107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3637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5487"/>
            <a:ext cx="8229600" cy="421556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Объемные показатели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курсового</a:t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обучения на 2020 год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200151"/>
          <a:ext cx="8229600" cy="3394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89981" y="1"/>
            <a:ext cx="2454045" cy="107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90061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95487"/>
            <a:ext cx="8229600" cy="799598"/>
          </a:xfrm>
        </p:spPr>
        <p:txBody>
          <a:bodyPr>
            <a:noAutofit/>
          </a:bodyPr>
          <a:lstStyle/>
          <a:p>
            <a:pPr indent="449956" algn="l">
              <a:lnSpc>
                <a:spcPct val="115000"/>
              </a:lnSpc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Количество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участников конкурса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Учитель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года»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 </a:t>
            </a:r>
            <a:br>
              <a:rPr lang="ru-RU" sz="2800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57942550"/>
              </p:ext>
            </p:extLst>
          </p:nvPr>
        </p:nvGraphicFramePr>
        <p:xfrm>
          <a:off x="467544" y="1437625"/>
          <a:ext cx="8229600" cy="3394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89981" y="1"/>
            <a:ext cx="2454045" cy="107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2824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4" y="735679"/>
            <a:ext cx="8109065" cy="418112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Принимаемые меры:</a:t>
            </a:r>
          </a:p>
          <a:p>
            <a:pPr lvl="0"/>
            <a:r>
              <a:rPr lang="ru-RU" b="1" dirty="0"/>
              <a:t>Выравнивание стартовых возможностей </a:t>
            </a:r>
            <a:r>
              <a:rPr lang="ru-RU" dirty="0"/>
              <a:t>школ для предоставления качественного образования с одновременным повышением уровня их мотивации и ответственности за образовательные результаты (с </a:t>
            </a:r>
            <a:r>
              <a:rPr lang="ru-RU" dirty="0" smtClean="0"/>
              <a:t>2014 </a:t>
            </a:r>
            <a:r>
              <a:rPr lang="ru-RU" dirty="0"/>
              <a:t>года)</a:t>
            </a:r>
          </a:p>
          <a:p>
            <a:pPr lvl="0"/>
            <a:r>
              <a:rPr lang="ru-RU" dirty="0"/>
              <a:t>Проект </a:t>
            </a:r>
            <a:r>
              <a:rPr lang="ru-RU" b="1" dirty="0" smtClean="0"/>
              <a:t>«Сотрудничество. Перезагрузка» </a:t>
            </a:r>
            <a:r>
              <a:rPr lang="ru-RU" dirty="0"/>
              <a:t>(с </a:t>
            </a:r>
            <a:r>
              <a:rPr lang="ru-RU" dirty="0" smtClean="0"/>
              <a:t>2019 </a:t>
            </a:r>
            <a:r>
              <a:rPr lang="ru-RU" dirty="0"/>
              <a:t>года)</a:t>
            </a:r>
          </a:p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dirty="0"/>
              <a:t>На </a:t>
            </a:r>
            <a:r>
              <a:rPr lang="ru-RU" dirty="0" smtClean="0"/>
              <a:t>1.09.2020 г. 6 </a:t>
            </a:r>
            <a:r>
              <a:rPr lang="ru-RU" dirty="0"/>
              <a:t>школ-участников проекта.	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i="1" dirty="0" smtClean="0"/>
              <a:t>Необходимые </a:t>
            </a:r>
            <a:r>
              <a:rPr lang="ru-RU" i="1" dirty="0"/>
              <a:t>условия для вступления в проект:</a:t>
            </a:r>
            <a:r>
              <a:rPr lang="en-US" i="1" dirty="0"/>
              <a:t>	</a:t>
            </a:r>
            <a:endParaRPr lang="ru-RU" i="1" dirty="0"/>
          </a:p>
          <a:p>
            <a:pPr marL="0" indent="0">
              <a:buNone/>
            </a:pPr>
            <a:r>
              <a:rPr lang="ru-RU" dirty="0" smtClean="0"/>
              <a:t> ■ </a:t>
            </a:r>
            <a:r>
              <a:rPr lang="ru-RU" dirty="0"/>
              <a:t>школа относится к группе внимания рейтинга вклада школ в качественное образование </a:t>
            </a:r>
            <a:r>
              <a:rPr lang="ru-RU" dirty="0" smtClean="0"/>
              <a:t> школьников</a:t>
            </a:r>
            <a:r>
              <a:rPr lang="ru-RU" dirty="0"/>
              <a:t>;	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 ■ </a:t>
            </a:r>
            <a:r>
              <a:rPr lang="ru-RU" dirty="0"/>
              <a:t>менторское сопровождение педагогических коллективов.	</a:t>
            </a:r>
            <a:r>
              <a:rPr lang="ru-RU" dirty="0" smtClean="0"/>
              <a:t> </a:t>
            </a:r>
            <a:endParaRPr lang="ru-RU" dirty="0"/>
          </a:p>
          <a:p>
            <a:pPr marL="0" indent="0" algn="ctr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b="1" u="sng" dirty="0"/>
              <a:t>ОБЕСПЕЧЕНИЕ КАЧЕСТВЕННОГО ОБРАЗОВАНИЯ ДЛЯ ВСЕХ</a:t>
            </a:r>
            <a:endParaRPr lang="ru-RU" b="1" dirty="0"/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033DC-3882-427C-A84F-8083F01A0411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35189" y="209304"/>
            <a:ext cx="6895407" cy="392375"/>
          </a:xfrm>
          <a:prstGeom prst="rect">
            <a:avLst/>
          </a:prstGeom>
        </p:spPr>
        <p:txBody>
          <a:bodyPr wrap="square" lIns="68542" tIns="34270" rIns="68542" bIns="34270">
            <a:spAutoFit/>
          </a:bodyPr>
          <a:lstStyle/>
          <a:p>
            <a:r>
              <a:rPr lang="ru-RU" sz="2100" b="1" dirty="0">
                <a:solidFill>
                  <a:schemeClr val="tx2"/>
                </a:solidFill>
              </a:rPr>
              <a:t>СОКРАЩЕНИЕ «ОТСТАЮЩИХ» РЕЗУЛЬТАТОВ</a:t>
            </a:r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6389" y="1851670"/>
            <a:ext cx="962991" cy="132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7641457"/>
      </p:ext>
    </p:extLst>
  </p:cSld>
  <p:clrMapOvr>
    <a:masterClrMapping/>
  </p:clrMapOvr>
  <p:transition spd="slow">
    <p:cover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60641162"/>
              </p:ext>
            </p:extLst>
          </p:nvPr>
        </p:nvGraphicFramePr>
        <p:xfrm>
          <a:off x="223341" y="2504515"/>
          <a:ext cx="4483130" cy="3037440"/>
        </p:xfrm>
        <a:graphic>
          <a:graphicData uri="http://schemas.openxmlformats.org/presentationml/2006/ole">
            <p:oleObj spid="_x0000_s1026" name="Слайд" r:id="rId3" imgW="4570541" imgH="3427323" progId="PowerPoint.Slide.12">
              <p:embed/>
            </p:oleObj>
          </a:graphicData>
        </a:graphic>
      </p:graphicFrame>
      <p:pic>
        <p:nvPicPr>
          <p:cNvPr id="5" name="Рисунок 4" descr="C:\Users\2013\Desktop\ПЛАН и АТТЕСТАЦИЯ, ДОКУМЕНТЫ  МЕТОДИСТА НА 2017-2018\ФОТОГРАФИИ С МЕРОПРИЯТИИ ноябрь, декабрь, январь 2017-2018 уч.год\31.01.2018г. 31.01.2018г.Муниципальный конкурс мастер-классов Чтобы детям было интересно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435"/>
          <a:stretch/>
        </p:blipFill>
        <p:spPr bwMode="auto">
          <a:xfrm>
            <a:off x="295662" y="1"/>
            <a:ext cx="4276338" cy="2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143002" y="-173104"/>
            <a:ext cx="138487" cy="34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42" tIns="34270" rIns="68542" bIns="3427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1" name="Picture 2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687" t="19157" r="2156"/>
          <a:stretch/>
        </p:blipFill>
        <p:spPr bwMode="auto">
          <a:xfrm>
            <a:off x="4626878" y="2669243"/>
            <a:ext cx="4443164" cy="2474259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6" name="Рисунок 5" descr="G:\01.12.2017г\фото и остальное\ФОТОГРАФИИ\фоот\IMG_1475.JPG"/>
          <p:cNvPicPr/>
          <p:nvPr/>
        </p:nvPicPr>
        <p:blipFill rotWithShape="1">
          <a:blip r:embed="rId6" cstate="print"/>
          <a:srcRect r="1637" b="12413"/>
          <a:stretch/>
        </p:blipFill>
        <p:spPr bwMode="auto">
          <a:xfrm>
            <a:off x="4626877" y="1"/>
            <a:ext cx="4443164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74521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9"/>
            <a:ext cx="9001156" cy="1204756"/>
          </a:xfrm>
        </p:spPr>
        <p:txBody>
          <a:bodyPr>
            <a:normAutofit fontScale="90000"/>
          </a:bodyPr>
          <a:lstStyle/>
          <a:p>
            <a:r>
              <a:rPr lang="ru-RU" sz="2100" b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Приказ Министерства образования и науки Республики Татарстан от 10.09.2020 № под-954/20 «О проведении </a:t>
            </a: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регионального </a:t>
            </a:r>
            <a:r>
              <a:rPr lang="ru-RU" sz="2100" b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этапа </a:t>
            </a: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всероссийской олимпиады школьников и заключительного этапа республиканских олимпиад </a:t>
            </a:r>
            <a:r>
              <a:rPr lang="ru-RU" sz="2100" b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школьников </a:t>
            </a: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в Республике Татарстан в 2020-2021 </a:t>
            </a:r>
            <a:r>
              <a:rPr lang="ru-RU" sz="2100" b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учебном году»</a:t>
            </a:r>
            <a:r>
              <a:rPr lang="ru-RU" sz="2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1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1635648"/>
            <a:ext cx="4968552" cy="2958976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учреждения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победителей и призеров</a:t>
            </a:r>
            <a:endParaRPr lang="ru-RU" dirty="0"/>
          </a:p>
          <a:p>
            <a:endParaRPr lang="ru-RU" dirty="0"/>
          </a:p>
        </p:txBody>
      </p:sp>
      <p:pic>
        <p:nvPicPr>
          <p:cNvPr id="4" name="Объект 3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0" y="1683387"/>
            <a:ext cx="3816424" cy="27605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862584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900" b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Динамика результатов на региональном этапе всероссийской и заключительном этапе республиканской олимпиады школьников, республиканской олимпиаде «Путь к Олимпу» 2016-2021гг.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51343607"/>
              </p:ext>
            </p:extLst>
          </p:nvPr>
        </p:nvGraphicFramePr>
        <p:xfrm>
          <a:off x="457200" y="1200150"/>
          <a:ext cx="4474840" cy="3747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="" xmlns:p14="http://schemas.microsoft.com/office/powerpoint/2010/main" val="4124513398"/>
              </p:ext>
            </p:extLst>
          </p:nvPr>
        </p:nvGraphicFramePr>
        <p:xfrm>
          <a:off x="5724130" y="1203600"/>
          <a:ext cx="2736304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3454598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8460432" cy="792088"/>
          </a:xfrm>
        </p:spPr>
        <p:txBody>
          <a:bodyPr>
            <a:noAutofit/>
          </a:bodyPr>
          <a:lstStyle/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Эффективность участия в разрезе категорий олимпиад на региональном этапе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ВсОШ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и заключительном этапе РОШ учащихся общеобразовательных учреждений Азнакаевского муниципального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района2021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53742530"/>
              </p:ext>
            </p:extLst>
          </p:nvPr>
        </p:nvGraphicFramePr>
        <p:xfrm>
          <a:off x="323532" y="656844"/>
          <a:ext cx="8606760" cy="44866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7849"/>
                <a:gridCol w="3960439"/>
                <a:gridCol w="720080"/>
                <a:gridCol w="936104"/>
                <a:gridCol w="1152128"/>
                <a:gridCol w="1440160"/>
              </a:tblGrid>
              <a:tr h="21031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Статус олимпиады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Классы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Эффективность участия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06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победителей /призеров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этап всероссийской олимпиады школьников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9-11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Республиканская олимпиада по предметам всероссийской олимпиады школьников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Заключительный этап республиканской олимпиады школьников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4-11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Республиканская олимпиада «Путь к Олимпу»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XXVII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Поволжская научная экологическая конференция школьников имени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А.М.Терентьева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0416">
                <a:tc>
                  <a:txBody>
                    <a:bodyPr/>
                    <a:lstStyle/>
                    <a:p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36,8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(отборочный) этап всероссийской олимпиады школьников по избирательному праву и избирательному процессу в Республике Татарстан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Межрегиональная предметная олимпиада по геологии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38" marR="46438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790801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01156" cy="195486"/>
          </a:xfrm>
        </p:spPr>
        <p:txBody>
          <a:bodyPr>
            <a:noAutofit/>
          </a:bodyPr>
          <a:lstStyle/>
          <a:p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Результаты регионального этапа всероссийской и заключительного этапа республиканской олимпиад школьников, республиканской олимпиады «Путь к Олимпу» в разрезе общеобразовательных учреждений в 2020-2021 учебном году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41549349"/>
              </p:ext>
            </p:extLst>
          </p:nvPr>
        </p:nvGraphicFramePr>
        <p:xfrm>
          <a:off x="6" y="195487"/>
          <a:ext cx="8967519" cy="51248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8719"/>
                <a:gridCol w="1400953"/>
                <a:gridCol w="713341"/>
                <a:gridCol w="656160"/>
                <a:gridCol w="510346"/>
                <a:gridCol w="656160"/>
                <a:gridCol w="510346"/>
                <a:gridCol w="656160"/>
                <a:gridCol w="545959"/>
                <a:gridCol w="620547"/>
                <a:gridCol w="664598"/>
                <a:gridCol w="664598"/>
                <a:gridCol w="698269"/>
                <a:gridCol w="451363"/>
              </a:tblGrid>
              <a:tr h="21602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Наименование ОУ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РЭ </a:t>
                      </a:r>
                      <a:r>
                        <a:rPr lang="ru-RU" sz="900" dirty="0" err="1">
                          <a:solidFill>
                            <a:schemeClr val="tx1"/>
                          </a:solidFill>
                          <a:effectLst/>
                        </a:rPr>
                        <a:t>ВсОШ</a:t>
                      </a: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</a:rPr>
                        <a:t>9-11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ЗЭ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</a:rPr>
                        <a:t>РОШ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</a:rPr>
                        <a:t>4-8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ЗЭ РОШ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</a:rPr>
                        <a:t>3-11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chemeClr val="tx1"/>
                          </a:solidFill>
                          <a:effectLst/>
                        </a:rPr>
                        <a:t>ПкО</a:t>
                      </a: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</a:rPr>
                        <a:t>6-11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ВСЕГО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0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участие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результат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участие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результат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участие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результат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участие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результат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 smtClean="0">
                          <a:solidFill>
                            <a:schemeClr val="tx1"/>
                          </a:solidFill>
                          <a:effectLst/>
                        </a:rPr>
                        <a:t>Участ</a:t>
                      </a:r>
                      <a:r>
                        <a:rPr lang="ru-RU" sz="800" dirty="0" smtClean="0">
                          <a:solidFill>
                            <a:schemeClr val="tx1"/>
                          </a:solidFill>
                          <a:effectLst/>
                        </a:rPr>
                        <a:t> 20  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Участ</a:t>
                      </a:r>
                      <a:r>
                        <a:rPr lang="ru-RU" sz="8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21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 smtClean="0">
                          <a:solidFill>
                            <a:schemeClr val="tx1"/>
                          </a:solidFill>
                          <a:effectLst/>
                        </a:rPr>
                        <a:t>Рез-ат</a:t>
                      </a:r>
                      <a:r>
                        <a:rPr lang="ru-RU" sz="800" dirty="0" smtClean="0">
                          <a:solidFill>
                            <a:schemeClr val="tx1"/>
                          </a:solidFill>
                          <a:effectLst/>
                        </a:rPr>
                        <a:t> 20  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2021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7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№1 г.Азнакаево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  <a:endParaRPr lang="ru-RU" sz="900" b="1" i="0" u="none" strike="noStrike" kern="1200" dirty="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7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№2 г.Азнакаево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  <a:endParaRPr lang="ru-RU" sz="900" b="1" i="0" u="none" strike="noStrike" kern="120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7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№3 г.Азнакаево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  <a:endParaRPr lang="ru-RU" sz="900" b="1" i="0" u="none" strike="noStrike" kern="120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0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Лицей №4 г.Азнакаево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  <a:endParaRPr lang="ru-RU" sz="900" b="1" i="0" u="none" strike="noStrike" kern="1200" dirty="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7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№5 г.Азнакаево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14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7</a:t>
                      </a:r>
                      <a:endParaRPr lang="ru-RU" sz="900" b="1" i="0" u="none" strike="noStrike" kern="120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7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№6 г.Азнакаево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  <a:endParaRPr lang="ru-RU" sz="900" b="1" i="0" u="none" strike="noStrike" kern="120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7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№7 г.Азнакаево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 1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  <a:endParaRPr lang="ru-RU" sz="900" b="1" i="0" u="none" strike="noStrike" kern="120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7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№8 г.Азнакаево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6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  <a:endParaRPr lang="ru-RU" sz="900" b="1" i="0" u="none" strike="noStrike" kern="120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7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№9 г.Азнакаево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  <a:endParaRPr lang="ru-RU" sz="900" b="1" i="0" u="none" strike="noStrike" kern="120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7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Гимназия г.Азнакаево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  <a:endParaRPr lang="ru-RU" sz="900" b="1" i="0" u="none" strike="noStrike" kern="120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1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№1 </a:t>
                      </a:r>
                      <a:r>
                        <a:rPr lang="ru-RU" sz="800" dirty="0" err="1">
                          <a:solidFill>
                            <a:schemeClr val="tx1"/>
                          </a:solidFill>
                          <a:effectLst/>
                        </a:rPr>
                        <a:t>пгт</a:t>
                      </a: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 Актюбинский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  <a:endParaRPr lang="ru-RU" sz="900" b="1" i="0" u="none" strike="noStrike" kern="120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1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№2 </a:t>
                      </a:r>
                      <a:r>
                        <a:rPr lang="ru-RU" sz="800" dirty="0" err="1">
                          <a:solidFill>
                            <a:schemeClr val="tx1"/>
                          </a:solidFill>
                          <a:effectLst/>
                        </a:rPr>
                        <a:t>пгт</a:t>
                      </a: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 Актюбинский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  <a:endParaRPr lang="ru-RU" sz="900" b="1" i="0" u="none" strike="noStrike" kern="120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1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№3 </a:t>
                      </a:r>
                      <a:r>
                        <a:rPr lang="ru-RU" sz="800" dirty="0" err="1">
                          <a:solidFill>
                            <a:schemeClr val="tx1"/>
                          </a:solidFill>
                          <a:effectLst/>
                        </a:rPr>
                        <a:t>пгт</a:t>
                      </a: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 Актюбинский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  <a:endParaRPr lang="ru-RU" sz="900" b="1" i="0" u="none" strike="noStrike" kern="120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72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п.Победа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  <a:endParaRPr lang="ru-RU" sz="900" b="1" i="0" u="none" strike="noStrike" kern="120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72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</a:t>
                      </a:r>
                      <a:r>
                        <a:rPr lang="ru-RU" sz="800" dirty="0" err="1">
                          <a:solidFill>
                            <a:schemeClr val="tx1"/>
                          </a:solidFill>
                          <a:effectLst/>
                        </a:rPr>
                        <a:t>с.Какре-Елга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ru-RU" sz="900" b="1" i="0" u="none" strike="noStrike" kern="120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72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</a:t>
                      </a:r>
                      <a:r>
                        <a:rPr lang="ru-RU" sz="800" dirty="0" err="1">
                          <a:solidFill>
                            <a:schemeClr val="tx1"/>
                          </a:solidFill>
                          <a:effectLst/>
                        </a:rPr>
                        <a:t>с.Сарлы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  <a:endParaRPr lang="ru-RU" sz="900" b="1" i="0" u="none" strike="noStrike" kern="120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72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с.Тумутук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  <a:endParaRPr lang="ru-RU" sz="900" b="1" i="0" u="none" strike="noStrike" kern="120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72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</a:t>
                      </a:r>
                      <a:r>
                        <a:rPr lang="ru-RU" sz="800" dirty="0" err="1">
                          <a:solidFill>
                            <a:schemeClr val="tx1"/>
                          </a:solidFill>
                          <a:effectLst/>
                        </a:rPr>
                        <a:t>с.Урманаево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endParaRPr lang="ru-RU" sz="900" b="1" i="0" u="none" strike="noStrike" kern="1200" dirty="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72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</a:t>
                      </a:r>
                      <a:r>
                        <a:rPr lang="ru-RU" sz="800" dirty="0" err="1">
                          <a:solidFill>
                            <a:schemeClr val="tx1"/>
                          </a:solidFill>
                          <a:effectLst/>
                        </a:rPr>
                        <a:t>с.Урсаево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  <a:endParaRPr lang="ru-RU" sz="900" b="1" i="0" u="none" strike="noStrike" kern="120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 0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72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</a:t>
                      </a:r>
                      <a:r>
                        <a:rPr lang="ru-RU" sz="800" dirty="0" err="1">
                          <a:solidFill>
                            <a:schemeClr val="tx1"/>
                          </a:solidFill>
                          <a:effectLst/>
                        </a:rPr>
                        <a:t>с.Чалпы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ru-RU" sz="900" b="1" i="0" u="none" strike="noStrike" kern="1200" dirty="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0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</a:t>
                      </a:r>
                      <a:r>
                        <a:rPr lang="ru-RU" sz="800" dirty="0" err="1" smtClean="0">
                          <a:solidFill>
                            <a:schemeClr val="tx1"/>
                          </a:solidFill>
                          <a:effectLst/>
                        </a:rPr>
                        <a:t>с.Чубар-Абдулово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ru-RU" sz="900" b="1" i="0" u="none" strike="noStrike" kern="120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88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ООШ </a:t>
                      </a:r>
                      <a:r>
                        <a:rPr lang="ru-RU" sz="800" dirty="0" err="1">
                          <a:solidFill>
                            <a:schemeClr val="tx1"/>
                          </a:solidFill>
                          <a:effectLst/>
                        </a:rPr>
                        <a:t>с.Б.Сухояш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  <a:endParaRPr lang="ru-RU" sz="900" b="1" i="0" u="none" strike="noStrike" kern="1200" dirty="0">
                        <a:solidFill>
                          <a:schemeClr val="accent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72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СОШ </a:t>
                      </a:r>
                      <a:r>
                        <a:rPr lang="ru-RU" sz="800" dirty="0" err="1">
                          <a:solidFill>
                            <a:schemeClr val="tx1"/>
                          </a:solidFill>
                          <a:effectLst/>
                        </a:rPr>
                        <a:t>с.Мальбагуш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  <a:endParaRPr lang="ru-RU" sz="900" b="0" i="0" u="none" strike="noStrike" kern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72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37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28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079" marR="28079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213580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3" descr="C:\Users\2013\Downloads\Гарайшина Ляйсан.jpg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64" t="16453" r="5769" b="14103"/>
          <a:stretch/>
        </p:blipFill>
        <p:spPr bwMode="auto">
          <a:xfrm>
            <a:off x="1547666" y="735548"/>
            <a:ext cx="5973632" cy="32860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Участие в олимпиадах РОЦ РТ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71292421"/>
              </p:ext>
            </p:extLst>
          </p:nvPr>
        </p:nvGraphicFramePr>
        <p:xfrm>
          <a:off x="107510" y="1200150"/>
          <a:ext cx="8856983" cy="29565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429298"/>
                <a:gridCol w="595029"/>
                <a:gridCol w="620542"/>
                <a:gridCol w="642633"/>
                <a:gridCol w="642633"/>
                <a:gridCol w="642633"/>
                <a:gridCol w="714036"/>
                <a:gridCol w="785439"/>
                <a:gridCol w="571229"/>
                <a:gridCol w="785439"/>
                <a:gridCol w="714036"/>
                <a:gridCol w="714036"/>
              </a:tblGrid>
              <a:tr h="15849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Мир вокруг нас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Учу татарский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Мин </a:t>
                      </a:r>
                      <a:r>
                        <a:rPr lang="ru-RU" sz="1200" dirty="0" err="1" smtClean="0"/>
                        <a:t>кулыма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китап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алам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Эрудит (математика)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Эверест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Литературный марафон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Одаренный ребенок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Эрудит (русский язык)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Учу английский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Эрудит (литература)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итого</a:t>
                      </a:r>
                      <a:endParaRPr lang="ru-RU" sz="1200" dirty="0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ВСЕГО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227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63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11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 185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44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106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474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248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97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41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1686</a:t>
                      </a:r>
                      <a:endParaRPr lang="ru-RU" sz="1500" dirty="0"/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Победителей и призеров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105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40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9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41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26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43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135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63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63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551</a:t>
                      </a:r>
                      <a:endParaRPr lang="ru-RU" sz="15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882737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Участие в олимпиадах РОЦ РТ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71292421"/>
              </p:ext>
            </p:extLst>
          </p:nvPr>
        </p:nvGraphicFramePr>
        <p:xfrm>
          <a:off x="457201" y="1200150"/>
          <a:ext cx="7859217" cy="36461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7360"/>
                <a:gridCol w="549701"/>
                <a:gridCol w="573270"/>
                <a:gridCol w="593678"/>
                <a:gridCol w="593678"/>
                <a:gridCol w="593678"/>
                <a:gridCol w="659642"/>
                <a:gridCol w="725606"/>
                <a:gridCol w="527714"/>
                <a:gridCol w="725606"/>
                <a:gridCol w="659642"/>
                <a:gridCol w="659642"/>
              </a:tblGrid>
              <a:tr h="204597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Мир вокруг нас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Учу татарский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Мин </a:t>
                      </a:r>
                      <a:r>
                        <a:rPr lang="ru-RU" sz="1400" dirty="0" err="1" smtClean="0"/>
                        <a:t>кулыма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aseline="0" dirty="0" err="1" smtClean="0"/>
                        <a:t>китап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aseline="0" dirty="0" err="1" smtClean="0"/>
                        <a:t>алам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Эрудит (математика)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Эверест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Литературный марафон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Одаренный ребенок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Эрудит (русский язык)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Учу английский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Эрудит (литература)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итого</a:t>
                      </a:r>
                      <a:endParaRPr lang="ru-RU" sz="1400" dirty="0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ВСЕГО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227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53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372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43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106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474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248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97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41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1686</a:t>
                      </a:r>
                      <a:endParaRPr lang="ru-RU" sz="18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96012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Победителей и призеров</a:t>
                      </a:r>
                      <a:endParaRPr lang="ru-RU" sz="14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105</a:t>
                      </a:r>
                      <a:endParaRPr lang="ru-RU" sz="18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21</a:t>
                      </a:r>
                      <a:endParaRPr lang="ru-RU" sz="18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14</a:t>
                      </a:r>
                      <a:endParaRPr lang="ru-RU" sz="18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41</a:t>
                      </a:r>
                      <a:endParaRPr lang="ru-RU" sz="18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36</a:t>
                      </a:r>
                      <a:endParaRPr lang="ru-RU" sz="18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43</a:t>
                      </a:r>
                      <a:endParaRPr lang="ru-RU" sz="18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135</a:t>
                      </a:r>
                      <a:endParaRPr lang="ru-RU" sz="18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63</a:t>
                      </a:r>
                      <a:endParaRPr lang="ru-RU" sz="18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63</a:t>
                      </a:r>
                      <a:endParaRPr lang="ru-RU" sz="18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551</a:t>
                      </a:r>
                      <a:endParaRPr lang="ru-RU" sz="18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37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8" y="1"/>
            <a:ext cx="2448272" cy="10706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882737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3794268" cy="63758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Публикации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ИМО 2021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8224" y="4728456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38</a:t>
            </a:fld>
            <a:endParaRPr lang="ru-RU"/>
          </a:p>
        </p:txBody>
      </p:sp>
      <p:pic>
        <p:nvPicPr>
          <p:cNvPr id="1026" name="Picture 2" descr="C:\Users\2013\Desktop\Презентация Microsoft PowerPoin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3128" y="141480"/>
            <a:ext cx="4360877" cy="245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2013\Downloads\дипло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27534"/>
            <a:ext cx="1835696" cy="222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2014\Desktop\ЛУЧШИЙ МЕТОДИСТ\2021\Презентация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04349" y="2625758"/>
            <a:ext cx="4043942" cy="227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C:\Users\2013\AppData\Local\Temp\Rar$DIa7828.12179\титул_page-00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762"/>
          <a:stretch/>
        </p:blipFill>
        <p:spPr bwMode="auto">
          <a:xfrm>
            <a:off x="3059832" y="555526"/>
            <a:ext cx="1735395" cy="22142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C:\Users\2013\AppData\Local\Temp\Rar$DIa7148.1060\титул1_page-000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019" b="5726"/>
          <a:stretch/>
        </p:blipFill>
        <p:spPr bwMode="auto">
          <a:xfrm>
            <a:off x="3131840" y="3147814"/>
            <a:ext cx="1568014" cy="19956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12877"/>
            <a:ext cx="2836666" cy="2130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8" descr="C:\Users\2013\AppData\Local\Temp\Rar$DIa7828.12179\титул_page-000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762"/>
          <a:stretch/>
        </p:blipFill>
        <p:spPr bwMode="auto">
          <a:xfrm>
            <a:off x="1763688" y="555526"/>
            <a:ext cx="1299512" cy="233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6169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5486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tx2"/>
                </a:solidFill>
              </a:rPr>
              <a:t>Объекты  </a:t>
            </a:r>
            <a:r>
              <a:rPr lang="ru-RU" sz="3200" b="1" dirty="0">
                <a:solidFill>
                  <a:schemeClr val="tx2"/>
                </a:solidFill>
              </a:rPr>
              <a:t>методической поддержки 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гимназии – </a:t>
            </a:r>
            <a:r>
              <a:rPr lang="ru-RU" dirty="0" smtClean="0"/>
              <a:t>1</a:t>
            </a:r>
            <a:endParaRPr lang="ru-RU" dirty="0"/>
          </a:p>
          <a:p>
            <a:r>
              <a:rPr lang="ru-RU" dirty="0" smtClean="0"/>
              <a:t> лицеи </a:t>
            </a:r>
            <a:r>
              <a:rPr lang="ru-RU" dirty="0"/>
              <a:t>– </a:t>
            </a:r>
            <a:r>
              <a:rPr lang="ru-RU" dirty="0" smtClean="0"/>
              <a:t>1</a:t>
            </a:r>
            <a:endParaRPr lang="ru-RU" dirty="0"/>
          </a:p>
          <a:p>
            <a:r>
              <a:rPr lang="ru-RU" dirty="0"/>
              <a:t>общеобразовательные школы – </a:t>
            </a:r>
            <a:r>
              <a:rPr lang="ru-RU" dirty="0" smtClean="0"/>
              <a:t>21</a:t>
            </a:r>
            <a:endParaRPr lang="ru-RU" dirty="0"/>
          </a:p>
          <a:p>
            <a:r>
              <a:rPr lang="ru-RU" dirty="0"/>
              <a:t>школы для детей с ОВЗ – </a:t>
            </a:r>
            <a:r>
              <a:rPr lang="ru-RU" dirty="0" smtClean="0"/>
              <a:t>2</a:t>
            </a:r>
            <a:endParaRPr lang="ru-RU" dirty="0"/>
          </a:p>
          <a:p>
            <a:r>
              <a:rPr lang="ru-RU" dirty="0"/>
              <a:t>дошкольные образовательные учреждения- </a:t>
            </a:r>
            <a:r>
              <a:rPr lang="ru-RU" dirty="0" smtClean="0"/>
              <a:t>44</a:t>
            </a:r>
            <a:endParaRPr lang="ru-RU" dirty="0"/>
          </a:p>
          <a:p>
            <a:r>
              <a:rPr lang="ru-RU" dirty="0" smtClean="0"/>
              <a:t> учреждения </a:t>
            </a:r>
            <a:r>
              <a:rPr lang="ru-RU" dirty="0"/>
              <a:t>дополнительного образования – </a:t>
            </a:r>
            <a:r>
              <a:rPr lang="ru-RU" dirty="0" smtClean="0"/>
              <a:t>3</a:t>
            </a:r>
            <a:endParaRPr lang="ru-RU" dirty="0"/>
          </a:p>
          <a:p>
            <a:r>
              <a:rPr lang="ru-RU" dirty="0" smtClean="0"/>
              <a:t> учителя </a:t>
            </a:r>
            <a:r>
              <a:rPr lang="ru-RU" dirty="0"/>
              <a:t>– 646 чел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руководящие работники учреждений общего образования – 24 </a:t>
            </a:r>
            <a:r>
              <a:rPr lang="ru-RU" dirty="0" smtClean="0"/>
              <a:t>чел.</a:t>
            </a:r>
            <a:endParaRPr lang="ru-RU" dirty="0"/>
          </a:p>
          <a:p>
            <a:r>
              <a:rPr lang="ru-RU" dirty="0"/>
              <a:t>руководящие работники дошкольных образовательных учреждений– 45  </a:t>
            </a:r>
            <a:r>
              <a:rPr lang="ru-RU" dirty="0" smtClean="0"/>
              <a:t>чел.</a:t>
            </a:r>
            <a:endParaRPr lang="ru-RU" dirty="0"/>
          </a:p>
          <a:p>
            <a:r>
              <a:rPr lang="ru-RU" dirty="0"/>
              <a:t>педагогические работники дошкольных образовательных учреждений- 456 </a:t>
            </a:r>
            <a:r>
              <a:rPr lang="ru-RU" dirty="0" smtClean="0"/>
              <a:t>чел.</a:t>
            </a:r>
            <a:endParaRPr lang="ru-RU" dirty="0"/>
          </a:p>
          <a:p>
            <a:r>
              <a:rPr lang="ru-RU" dirty="0"/>
              <a:t>руководящие работники учреждений дополнительного образования-3 </a:t>
            </a:r>
            <a:r>
              <a:rPr lang="ru-RU" dirty="0" smtClean="0"/>
              <a:t>чел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8" y="1"/>
            <a:ext cx="2448272" cy="10706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62984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5486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ru-RU" sz="3600" dirty="0">
                <a:solidFill>
                  <a:schemeClr val="tx2"/>
                </a:solidFill>
              </a:rPr>
              <a:t>Структура методической службы района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 fontAlgn="base"/>
            <a:r>
              <a:rPr lang="ru-RU" dirty="0"/>
              <a:t>Инновационные площадки – 2 (МБОУ СОШ№1,5</a:t>
            </a:r>
            <a:r>
              <a:rPr lang="ru-RU" dirty="0" smtClean="0"/>
              <a:t>)</a:t>
            </a:r>
            <a:endParaRPr lang="ru-RU" dirty="0"/>
          </a:p>
          <a:p>
            <a:pPr lvl="0" fontAlgn="base"/>
            <a:r>
              <a:rPr lang="ru-RU" dirty="0"/>
              <a:t>Центры компетентности – 1 (МБОУ СОШ №5</a:t>
            </a:r>
            <a:r>
              <a:rPr lang="ru-RU" dirty="0" smtClean="0"/>
              <a:t>)</a:t>
            </a:r>
            <a:endParaRPr lang="ru-RU" dirty="0"/>
          </a:p>
          <a:p>
            <a:pPr lvl="0" fontAlgn="base"/>
            <a:r>
              <a:rPr lang="ru-RU" dirty="0"/>
              <a:t>Проектные группы- </a:t>
            </a:r>
            <a:r>
              <a:rPr lang="ru-RU" dirty="0" smtClean="0"/>
              <a:t>10</a:t>
            </a:r>
            <a:endParaRPr lang="ru-RU" dirty="0"/>
          </a:p>
          <a:p>
            <a:pPr lvl="0" fontAlgn="base"/>
            <a:r>
              <a:rPr lang="ru-RU" dirty="0"/>
              <a:t>Ресурсные центры по направлениям деятельности - 6 (МБОУ СОШ №2,5,6,7,8,гимназия</a:t>
            </a:r>
            <a:r>
              <a:rPr lang="ru-RU" dirty="0" smtClean="0"/>
              <a:t>)</a:t>
            </a:r>
            <a:endParaRPr lang="ru-RU" dirty="0"/>
          </a:p>
          <a:p>
            <a:pPr lvl="0" fontAlgn="base"/>
            <a:r>
              <a:rPr lang="ru-RU" dirty="0"/>
              <a:t>Стажерские площадки тьюторского сопровождения – 3 (Лицей 4, МБОУ СОШ №5, МБОУ СОШ №6</a:t>
            </a:r>
            <a:r>
              <a:rPr lang="ru-RU" dirty="0" smtClean="0"/>
              <a:t>)</a:t>
            </a:r>
            <a:endParaRPr lang="ru-RU" dirty="0"/>
          </a:p>
          <a:p>
            <a:pPr lvl="0" fontAlgn="base"/>
            <a:r>
              <a:rPr lang="ru-RU" dirty="0"/>
              <a:t>Проблемные группы - </a:t>
            </a:r>
            <a:r>
              <a:rPr lang="ru-RU" dirty="0" smtClean="0"/>
              <a:t>5</a:t>
            </a:r>
            <a:endParaRPr lang="ru-RU" dirty="0"/>
          </a:p>
          <a:p>
            <a:pPr lvl="0" fontAlgn="base"/>
            <a:r>
              <a:rPr lang="ru-RU" dirty="0"/>
              <a:t>Сетевые команды - </a:t>
            </a:r>
            <a:r>
              <a:rPr lang="ru-RU" dirty="0" smtClean="0"/>
              <a:t>2</a:t>
            </a:r>
            <a:endParaRPr lang="ru-RU" dirty="0"/>
          </a:p>
          <a:p>
            <a:pPr lvl="0" fontAlgn="base"/>
            <a:r>
              <a:rPr lang="ru-RU" dirty="0"/>
              <a:t>Методические объединения - </a:t>
            </a:r>
            <a:r>
              <a:rPr lang="ru-RU" dirty="0" smtClean="0"/>
              <a:t>28</a:t>
            </a:r>
            <a:endParaRPr lang="ru-RU" dirty="0"/>
          </a:p>
          <a:p>
            <a:pPr lvl="0" fontAlgn="base"/>
            <a:r>
              <a:rPr lang="ru-RU" dirty="0"/>
              <a:t>Школьные информационно-библиотечные центры – </a:t>
            </a:r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8" y="1"/>
            <a:ext cx="2448272" cy="10706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2935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0285" y="3"/>
            <a:ext cx="2123741" cy="92653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5487"/>
            <a:ext cx="8229600" cy="367550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tx2"/>
                </a:solidFill>
              </a:rPr>
              <a:t>Заседания РМО в 2020-2021 учебном году</a:t>
            </a:r>
            <a:endParaRPr lang="ru-RU" sz="2800" dirty="0">
              <a:solidFill>
                <a:schemeClr val="tx2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83097404"/>
              </p:ext>
            </p:extLst>
          </p:nvPr>
        </p:nvGraphicFramePr>
        <p:xfrm>
          <a:off x="539552" y="573528"/>
          <a:ext cx="7920877" cy="469934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248286"/>
                <a:gridCol w="1311397"/>
                <a:gridCol w="1307165"/>
                <a:gridCol w="1054029"/>
              </a:tblGrid>
              <a:tr h="420624"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Направление </a:t>
                      </a:r>
                      <a:endParaRPr lang="ru-RU" sz="9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Теоретические заседания </a:t>
                      </a:r>
                      <a:endParaRPr lang="ru-RU" sz="9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Практикумы </a:t>
                      </a:r>
                      <a:endParaRPr lang="ru-RU" sz="9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Выездные семинары </a:t>
                      </a:r>
                      <a:endParaRPr lang="ru-RU" sz="9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0312">
                <a:tc>
                  <a:txBody>
                    <a:bodyPr/>
                    <a:lstStyle/>
                    <a:p>
                      <a:pPr marL="342900" lvl="0" indent="-3429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РМО учителей русского языка и литературы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5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0312">
                <a:tc>
                  <a:txBody>
                    <a:bodyPr/>
                    <a:lstStyle/>
                    <a:p>
                      <a:pPr marL="2286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РМО учителей истории и обществознания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8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0312">
                <a:tc>
                  <a:txBody>
                    <a:bodyPr/>
                    <a:lstStyle/>
                    <a:p>
                      <a:pPr marL="0" lvl="0" indent="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РМО учителей иностранного языка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0312">
                <a:tc>
                  <a:txBody>
                    <a:bodyPr/>
                    <a:lstStyle/>
                    <a:p>
                      <a:pPr marL="2286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РМО учителей математики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15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13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0312">
                <a:tc>
                  <a:txBody>
                    <a:bodyPr/>
                    <a:lstStyle/>
                    <a:p>
                      <a:pPr marL="2286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РМО учителей физики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0312">
                <a:tc>
                  <a:txBody>
                    <a:bodyPr/>
                    <a:lstStyle/>
                    <a:p>
                      <a:pPr marL="0" lvl="0" indent="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РМО учителей информатики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0312">
                <a:tc>
                  <a:txBody>
                    <a:bodyPr/>
                    <a:lstStyle/>
                    <a:p>
                      <a:pPr marL="2286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РМО учителей биологии, химии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0312">
                <a:tc>
                  <a:txBody>
                    <a:bodyPr/>
                    <a:lstStyle/>
                    <a:p>
                      <a:pPr marL="2286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РМО учителей географии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95172">
                <a:tc>
                  <a:txBody>
                    <a:bodyPr/>
                    <a:lstStyle/>
                    <a:p>
                      <a:pPr marL="2286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РМО учителей татарского языка и литературы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0312">
                <a:tc>
                  <a:txBody>
                    <a:bodyPr/>
                    <a:lstStyle/>
                    <a:p>
                      <a:pPr marL="2286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РМО учителей начальных классов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5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0312">
                <a:tc>
                  <a:txBody>
                    <a:bodyPr/>
                    <a:lstStyle/>
                    <a:p>
                      <a:pPr marL="0" lvl="0" indent="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РМО библиотекарей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0312">
                <a:tc>
                  <a:txBody>
                    <a:bodyPr/>
                    <a:lstStyle/>
                    <a:p>
                      <a:pPr marL="0" lvl="0" indent="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РМО учителей ОБЖ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0312">
                <a:tc>
                  <a:txBody>
                    <a:bodyPr/>
                    <a:lstStyle/>
                    <a:p>
                      <a:pPr marL="2286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РМО учителей физической культуры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0312">
                <a:tc>
                  <a:txBody>
                    <a:bodyPr/>
                    <a:lstStyle/>
                    <a:p>
                      <a:pPr marL="0" lvl="0" indent="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РМО учителей технологии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0312">
                <a:tc>
                  <a:txBody>
                    <a:bodyPr/>
                    <a:lstStyle/>
                    <a:p>
                      <a:pPr marL="0" lvl="0" indent="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РМО учителей ИЗО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0312">
                <a:tc>
                  <a:txBody>
                    <a:bodyPr/>
                    <a:lstStyle/>
                    <a:p>
                      <a:pPr marL="0" lvl="0" indent="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РМО учителей музыки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0312">
                <a:tc>
                  <a:txBody>
                    <a:bodyPr/>
                    <a:lstStyle/>
                    <a:p>
                      <a:pPr marL="0" lvl="0" indent="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РМО молодых педагогов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dirty="0" smtClean="0">
                          <a:effectLst/>
                          <a:latin typeface="Calibri"/>
                        </a:rPr>
                        <a:t>5</a:t>
                      </a:r>
                      <a:endParaRPr lang="ru-RU" sz="900" dirty="0"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408242">
                <a:tc>
                  <a:txBody>
                    <a:bodyPr/>
                    <a:lstStyle/>
                    <a:p>
                      <a:pPr marL="0" lvl="0" indent="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РМО педагогов-психологов и педагогов-семьеведов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0312">
                <a:tc>
                  <a:txBody>
                    <a:bodyPr/>
                    <a:lstStyle/>
                    <a:p>
                      <a:pPr marR="9525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ИТОГО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37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68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r>
                        <a:rPr lang="ru-RU" sz="1200" dirty="0" smtClean="0">
                          <a:effectLst/>
                        </a:rPr>
                        <a:t>9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49360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229600" cy="857250"/>
          </a:xfrm>
        </p:spPr>
        <p:txBody>
          <a:bodyPr>
            <a:normAutofit/>
          </a:bodyPr>
          <a:lstStyle/>
          <a:p>
            <a:pPr algn="l" fontAlgn="base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СЕМИНАРЫ РМО ДОУ 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2020-2021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учебный год</a:t>
            </a:r>
            <a:r>
              <a:rPr lang="ru-RU" sz="4000" b="1" dirty="0"/>
              <a:t> </a:t>
            </a:r>
            <a:endParaRPr lang="ru-RU" sz="4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969139140"/>
              </p:ext>
            </p:extLst>
          </p:nvPr>
        </p:nvGraphicFramePr>
        <p:xfrm>
          <a:off x="611564" y="1275603"/>
          <a:ext cx="7848873" cy="3078348"/>
        </p:xfrm>
        <a:graphic>
          <a:graphicData uri="http://schemas.openxmlformats.org/drawingml/2006/table">
            <a:tbl>
              <a:tblPr firstRow="1" firstCol="1" bandRow="1"/>
              <a:tblGrid>
                <a:gridCol w="4209667"/>
                <a:gridCol w="1299477"/>
                <a:gridCol w="1295282"/>
                <a:gridCol w="1044447"/>
              </a:tblGrid>
              <a:tr h="513058"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Направление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Теоретические заседания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Практикумы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Выездные семинары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529">
                <a:tc>
                  <a:txBody>
                    <a:bodyPr/>
                    <a:lstStyle/>
                    <a:p>
                      <a:pPr marL="342900" lvl="0" indent="-34290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РМО заведующих ДОУ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529">
                <a:tc>
                  <a:txBody>
                    <a:bodyPr/>
                    <a:lstStyle/>
                    <a:p>
                      <a:pPr marL="0" lvl="0" indent="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РМО старших воспитателей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529">
                <a:tc>
                  <a:txBody>
                    <a:bodyPr/>
                    <a:lstStyle/>
                    <a:p>
                      <a:pPr marL="0" lvl="0" indent="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РМО воспитателей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529">
                <a:tc>
                  <a:txBody>
                    <a:bodyPr/>
                    <a:lstStyle/>
                    <a:p>
                      <a:pPr marL="0" lvl="0" indent="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РМО музыкальных руководителей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058">
                <a:tc>
                  <a:txBody>
                    <a:bodyPr/>
                    <a:lstStyle/>
                    <a:p>
                      <a:pPr marL="0" lvl="0" indent="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РМО инструкторов по физической культуре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529">
                <a:tc>
                  <a:txBody>
                    <a:bodyPr/>
                    <a:lstStyle/>
                    <a:p>
                      <a:pPr marL="0" lvl="0" indent="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РМО учителей-логопедов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058">
                <a:tc>
                  <a:txBody>
                    <a:bodyPr/>
                    <a:lstStyle/>
                    <a:p>
                      <a:pPr marL="0" lvl="0" indent="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РМО воспитателей по обучению татарскому языку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529"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13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27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8" y="1"/>
            <a:ext cx="2448272" cy="10706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58985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8" y="1"/>
            <a:ext cx="2448272" cy="10706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Социальное партнерство с научными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центрами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849448561"/>
              </p:ext>
            </p:extLst>
          </p:nvPr>
        </p:nvGraphicFramePr>
        <p:xfrm>
          <a:off x="611564" y="627536"/>
          <a:ext cx="7776863" cy="4584700"/>
        </p:xfrm>
        <a:graphic>
          <a:graphicData uri="http://schemas.openxmlformats.org/drawingml/2006/table">
            <a:tbl>
              <a:tblPr firstRow="1" firstCol="1" bandRow="1"/>
              <a:tblGrid>
                <a:gridCol w="2033986"/>
                <a:gridCol w="3924666"/>
                <a:gridCol w="1818211"/>
              </a:tblGrid>
              <a:tr h="241300"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ИРО РТ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Методисты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5200"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ЦПК АН РТ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Учителя начальных классов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Учителя математики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Учителя русского языка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Учителя истории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ЦСГО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Воспитатели ДОУ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Учителя начальных классов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ФГБОУ НГПУ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Учителя – предметники,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Руководители ОУ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ТИСБИ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Руководители ДОУ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Руководители ОУ (в режиме ВКС)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КИУ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Педагоги, подготовившие олимпиадников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ВШЭ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Руководители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ДОУ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 в рамках гранта МБДОУ №21)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Нацбанк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Педагогов, руководителей ОУ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КФУ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 истории, обществознания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КНИТУ-КХТИ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Учителя химии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КНИТУ – КАИ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Учителя математики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indent="-355600" algn="just">
                        <a:lnSpc>
                          <a:spcPts val="18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15031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7494"/>
            <a:ext cx="8229600" cy="857250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Качественные показатели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категорийности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педагогов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46844602"/>
              </p:ext>
            </p:extLst>
          </p:nvPr>
        </p:nvGraphicFramePr>
        <p:xfrm>
          <a:off x="457200" y="1005576"/>
          <a:ext cx="8363272" cy="3726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8" y="1"/>
            <a:ext cx="2448272" cy="10706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80171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7369</TotalTime>
  <Words>1836</Words>
  <Application>Microsoft Office PowerPoint</Application>
  <PresentationFormat>Экран (16:9)</PresentationFormat>
  <Paragraphs>818</Paragraphs>
  <Slides>38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0" baseType="lpstr">
      <vt:lpstr>Тема Office</vt:lpstr>
      <vt:lpstr>Слайд</vt:lpstr>
      <vt:lpstr>Слайд 1</vt:lpstr>
      <vt:lpstr>Задачи на 2020- 2021 учебный год</vt:lpstr>
      <vt:lpstr>Слайд 3</vt:lpstr>
      <vt:lpstr>Объекты  методической поддержки </vt:lpstr>
      <vt:lpstr>Структура методической службы района </vt:lpstr>
      <vt:lpstr>Заседания РМО в 2020-2021 учебном году</vt:lpstr>
      <vt:lpstr>СЕМИНАРЫ РМО ДОУ  2020-2021 учебный год </vt:lpstr>
      <vt:lpstr>Социальное партнерство с научными центрами</vt:lpstr>
      <vt:lpstr>Качественные показатели категорийности педагогов</vt:lpstr>
      <vt:lpstr> Семинары-совещания с руководителями ОО</vt:lpstr>
      <vt:lpstr>Методические мероприятия с педагогами</vt:lpstr>
      <vt:lpstr>Методические дни в школах   </vt:lpstr>
      <vt:lpstr>Слайд 13</vt:lpstr>
      <vt:lpstr>Результаты участия в конкурсах  профессионального мастерства</vt:lpstr>
      <vt:lpstr>Есипова Н.В. – учитель математики  МБОУ «СОШ № 1 пгт Актюбинский» участник финала регионального этапа «Учитель года»</vt:lpstr>
      <vt:lpstr>Слайд 16</vt:lpstr>
      <vt:lpstr>Всероссийский  конкурс мастер-классов учителей родных языков  “Туган тел”</vt:lpstr>
      <vt:lpstr>Всероссийский  конкурс мастер-классов учителей родных языков  “Туган тел”</vt:lpstr>
      <vt:lpstr>Республиканские конкурсы в рамках Парламентского урока</vt:lpstr>
      <vt:lpstr>Всероссийский  конкурс юных чтецов «ЖИВАЯ КЛАССИКА»</vt:lpstr>
      <vt:lpstr>Слайд 21</vt:lpstr>
      <vt:lpstr>Тренинги с учителями</vt:lpstr>
      <vt:lpstr>Встреча школ-партнеров для обсуждения  дорожной карты проекта «Перезагрузка»</vt:lpstr>
      <vt:lpstr>Республиканский фестиваль-конкурс школьных театральных коллективов на иностранных языках</vt:lpstr>
      <vt:lpstr>Международная олимпиада по татарскому языку и литературе</vt:lpstr>
      <vt:lpstr>Международный литературный конкурс чтецов «Джалиловские чтения»</vt:lpstr>
      <vt:lpstr>Качественные показатели категорийности</vt:lpstr>
      <vt:lpstr>Объемные показатели курсового  обучения на 2020 год</vt:lpstr>
      <vt:lpstr>   Количество участников конкурса «Учитель года»   </vt:lpstr>
      <vt:lpstr>Слайд 30</vt:lpstr>
      <vt:lpstr>Приказ Министерства образования и науки Республики Татарстан от 10.09.2020 № под-954/20 «О проведении регионального этапа всероссийской олимпиады школьников и заключительного этапа республиканских олимпиад школьников в Республике Татарстан в 2020-2021 учебном году» </vt:lpstr>
      <vt:lpstr>Динамика результатов на региональном этапе всероссийской и заключительном этапе республиканской олимпиады школьников, республиканской олимпиаде «Путь к Олимпу» 2016-2021гг.</vt:lpstr>
      <vt:lpstr>Эффективность участия в разрезе категорий олимпиад на региональном этапе ВсОШ и заключительном этапе РОШ учащихся общеобразовательных учреждений Азнакаевского муниципального района2021 </vt:lpstr>
      <vt:lpstr>Результаты регионального этапа всероссийской и заключительного этапа республиканской олимпиад школьников, республиканской олимпиады «Путь к Олимпу» в разрезе общеобразовательных учреждений в 2020-2021 учебном году</vt:lpstr>
      <vt:lpstr>Слайд 35</vt:lpstr>
      <vt:lpstr>Участие в олимпиадах РОЦ РТ</vt:lpstr>
      <vt:lpstr>Участие в олимпиадах РОЦ РТ</vt:lpstr>
      <vt:lpstr>Публикации ИМО 2021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ЛИЛИЯ</cp:lastModifiedBy>
  <cp:revision>138</cp:revision>
  <cp:lastPrinted>2020-05-21T06:18:56Z</cp:lastPrinted>
  <dcterms:created xsi:type="dcterms:W3CDTF">2018-05-24T13:38:21Z</dcterms:created>
  <dcterms:modified xsi:type="dcterms:W3CDTF">2021-06-01T14:44:41Z</dcterms:modified>
</cp:coreProperties>
</file>